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5" r:id="rId2"/>
    <p:sldId id="268" r:id="rId3"/>
    <p:sldId id="263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7" r:id="rId12"/>
    <p:sldId id="276" r:id="rId13"/>
    <p:sldId id="278" r:id="rId14"/>
    <p:sldId id="279" r:id="rId15"/>
    <p:sldId id="281" r:id="rId16"/>
    <p:sldId id="280" r:id="rId17"/>
    <p:sldId id="283" r:id="rId18"/>
    <p:sldId id="282" r:id="rId19"/>
    <p:sldId id="284" r:id="rId20"/>
    <p:sldId id="286" r:id="rId21"/>
    <p:sldId id="287" r:id="rId22"/>
    <p:sldId id="288" r:id="rId23"/>
    <p:sldId id="291" r:id="rId24"/>
    <p:sldId id="293" r:id="rId25"/>
    <p:sldId id="292" r:id="rId26"/>
    <p:sldId id="297" r:id="rId27"/>
    <p:sldId id="300" r:id="rId28"/>
    <p:sldId id="306" r:id="rId29"/>
    <p:sldId id="307" r:id="rId30"/>
    <p:sldId id="309" r:id="rId31"/>
    <p:sldId id="308" r:id="rId32"/>
    <p:sldId id="294" r:id="rId33"/>
    <p:sldId id="295" r:id="rId34"/>
    <p:sldId id="299" r:id="rId35"/>
    <p:sldId id="301" r:id="rId36"/>
    <p:sldId id="302" r:id="rId37"/>
    <p:sldId id="303" r:id="rId38"/>
    <p:sldId id="304" r:id="rId39"/>
    <p:sldId id="305" r:id="rId40"/>
    <p:sldId id="298" r:id="rId41"/>
    <p:sldId id="310" r:id="rId42"/>
    <p:sldId id="311" r:id="rId43"/>
    <p:sldId id="312" r:id="rId44"/>
    <p:sldId id="313" r:id="rId45"/>
    <p:sldId id="315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A"/>
    <a:srgbClr val="D1E703"/>
    <a:srgbClr val="4A7E63"/>
    <a:srgbClr val="52AD3D"/>
    <a:srgbClr val="EC5A7D"/>
    <a:srgbClr val="5FA17E"/>
    <a:srgbClr val="E4789F"/>
    <a:srgbClr val="9966FF"/>
    <a:srgbClr val="FBFE72"/>
    <a:srgbClr val="C25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76" d="100"/>
          <a:sy n="76" d="100"/>
        </p:scale>
        <p:origin x="-145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B512-6845-43DC-9741-2D5AB95F2508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5258-4322-4394-90B9-A2ED8BC16C8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228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36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37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38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39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40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41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42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43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44</a:t>
            </a:fld>
            <a:endParaRPr 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45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26</a:t>
            </a:fld>
            <a:endParaRPr 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46</a:t>
            </a:fld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47</a:t>
            </a:fld>
            <a:endParaRPr 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48</a:t>
            </a:fld>
            <a:endParaRPr lang="tr-T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49</a:t>
            </a:fld>
            <a:endParaRPr lang="tr-T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50</a:t>
            </a:fld>
            <a:endParaRPr lang="tr-T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51</a:t>
            </a:fld>
            <a:endParaRPr 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52</a:t>
            </a:fld>
            <a:endParaRPr 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53</a:t>
            </a:fld>
            <a:endParaRPr 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54</a:t>
            </a:fld>
            <a:endParaRPr lang="tr-T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55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27</a:t>
            </a:fld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30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31</a:t>
            </a:fld>
            <a:endParaRPr 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32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33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34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45258-4322-4394-90B9-A2ED8BC16C8C}" type="slidenum">
              <a:rPr lang="tr-TR" smtClean="0"/>
              <a:pPr/>
              <a:t>35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8AD7-B1E2-4AEE-9775-F494AB349F35}" type="datetimeFigureOut">
              <a:rPr lang="tr-TR" smtClean="0"/>
              <a:pPr/>
              <a:t>10.08.2020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3651-230B-4FDE-BD39-ABA77246E8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539552" y="1772816"/>
            <a:ext cx="806489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TARTMA</a:t>
            </a:r>
            <a:endParaRPr lang="tr-TR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1920" y="5805264"/>
            <a:ext cx="1276350" cy="304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Egitimarsivi.Net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6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308304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6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1967049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15 Grup"/>
          <p:cNvGrpSpPr/>
          <p:nvPr/>
        </p:nvGrpSpPr>
        <p:grpSpPr>
          <a:xfrm rot="21412603">
            <a:off x="6823491" y="2434086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6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4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6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6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1967049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5 Grup"/>
          <p:cNvGrpSpPr/>
          <p:nvPr/>
        </p:nvGrpSpPr>
        <p:grpSpPr>
          <a:xfrm rot="21412603">
            <a:off x="6823491" y="2434086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6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33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5" name="15 Grup"/>
          <p:cNvGrpSpPr/>
          <p:nvPr/>
        </p:nvGrpSpPr>
        <p:grpSpPr>
          <a:xfrm>
            <a:off x="7452320" y="2348880"/>
            <a:ext cx="504056" cy="720080"/>
            <a:chOff x="5364088" y="4653136"/>
            <a:chExt cx="504056" cy="792088"/>
          </a:xfrm>
        </p:grpSpPr>
        <p:sp>
          <p:nvSpPr>
            <p:cNvPr id="36" name="35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36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8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44" name="4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4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18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308304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18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15 Grup"/>
          <p:cNvGrpSpPr/>
          <p:nvPr/>
        </p:nvGrpSpPr>
        <p:grpSpPr>
          <a:xfrm>
            <a:off x="6948264" y="278092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6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4" name="15 Grup"/>
          <p:cNvGrpSpPr/>
          <p:nvPr/>
        </p:nvGrpSpPr>
        <p:grpSpPr>
          <a:xfrm>
            <a:off x="7524328" y="2708920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7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48" name="47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4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18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18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5 Grup"/>
          <p:cNvGrpSpPr/>
          <p:nvPr/>
        </p:nvGrpSpPr>
        <p:grpSpPr>
          <a:xfrm>
            <a:off x="6948264" y="278092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8100392" y="2636912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7524328" y="2708920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2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5 Grup"/>
          <p:cNvGrpSpPr/>
          <p:nvPr/>
        </p:nvGrpSpPr>
        <p:grpSpPr>
          <a:xfrm>
            <a:off x="6948264" y="2924944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8100392" y="2852936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7524328" y="2852936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2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4" name="43 Dikdörtgen"/>
          <p:cNvSpPr/>
          <p:nvPr/>
        </p:nvSpPr>
        <p:spPr>
          <a:xfrm>
            <a:off x="1115616" y="260648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Karpuzun kütlesi 3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5 Grup"/>
          <p:cNvGrpSpPr/>
          <p:nvPr/>
        </p:nvGrpSpPr>
        <p:grpSpPr>
          <a:xfrm>
            <a:off x="6948264" y="2924944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8100392" y="2852936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7524328" y="2852936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36" name="35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36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" name="44 Grup"/>
          <p:cNvGrpSpPr/>
          <p:nvPr/>
        </p:nvGrpSpPr>
        <p:grpSpPr>
          <a:xfrm rot="-9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9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220486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6893024" y="52459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36" name="35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36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44 Grup"/>
          <p:cNvGrpSpPr/>
          <p:nvPr/>
        </p:nvGrpSpPr>
        <p:grpSpPr>
          <a:xfrm rot="-9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9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220486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6893024" y="52459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22 Grup"/>
          <p:cNvGrpSpPr/>
          <p:nvPr/>
        </p:nvGrpSpPr>
        <p:grpSpPr>
          <a:xfrm>
            <a:off x="7092280" y="1700808"/>
            <a:ext cx="720080" cy="1152000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5 Grup"/>
          <p:cNvGrpSpPr/>
          <p:nvPr/>
        </p:nvGrpSpPr>
        <p:grpSpPr>
          <a:xfrm>
            <a:off x="6588224" y="4509120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7020272" y="5517232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6444208" y="5157192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22 Grup"/>
          <p:cNvGrpSpPr/>
          <p:nvPr/>
        </p:nvGrpSpPr>
        <p:grpSpPr>
          <a:xfrm>
            <a:off x="7308304" y="2420888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4" name="43 Dikdörtgen"/>
          <p:cNvSpPr/>
          <p:nvPr/>
        </p:nvSpPr>
        <p:spPr>
          <a:xfrm>
            <a:off x="1115616" y="260648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Karpuzun kütlesi 3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308304" y="4725143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9" name="15 Grup"/>
          <p:cNvGrpSpPr/>
          <p:nvPr/>
        </p:nvGrpSpPr>
        <p:grpSpPr>
          <a:xfrm>
            <a:off x="1979712" y="278092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1403648" y="2780928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827584" y="2780928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22 Grup"/>
          <p:cNvGrpSpPr/>
          <p:nvPr/>
        </p:nvGrpSpPr>
        <p:grpSpPr>
          <a:xfrm>
            <a:off x="7308304" y="2420888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4" name="43 Eşittir"/>
          <p:cNvSpPr/>
          <p:nvPr/>
        </p:nvSpPr>
        <p:spPr>
          <a:xfrm>
            <a:off x="4283968" y="836712"/>
            <a:ext cx="720080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7" name="46 Dikdörtgen"/>
          <p:cNvSpPr/>
          <p:nvPr/>
        </p:nvSpPr>
        <p:spPr>
          <a:xfrm>
            <a:off x="539552" y="476672"/>
            <a:ext cx="24482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/>
              <a:t>1kg + 1kg + 1 kg</a:t>
            </a:r>
            <a:endParaRPr lang="tr-TR" sz="2500" dirty="0"/>
          </a:p>
        </p:txBody>
      </p:sp>
      <p:sp>
        <p:nvSpPr>
          <p:cNvPr id="48" name="47 Dikdörtgen"/>
          <p:cNvSpPr/>
          <p:nvPr/>
        </p:nvSpPr>
        <p:spPr>
          <a:xfrm>
            <a:off x="6876256" y="476672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/>
              <a:t>3 kg</a:t>
            </a: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2792600" y="3379359"/>
            <a:ext cx="3240360" cy="1584176"/>
            <a:chOff x="2915816" y="2348880"/>
            <a:chExt cx="3240360" cy="2304256"/>
          </a:xfrm>
          <a:solidFill>
            <a:srgbClr val="92D050"/>
          </a:solidFill>
        </p:grpSpPr>
        <p:sp>
          <p:nvSpPr>
            <p:cNvPr id="5" name="4 Akış Çizelgesi: Gecikme"/>
            <p:cNvSpPr/>
            <p:nvPr/>
          </p:nvSpPr>
          <p:spPr>
            <a:xfrm rot="16200000">
              <a:off x="3527884" y="2672916"/>
              <a:ext cx="2016224" cy="1368152"/>
            </a:xfrm>
            <a:prstGeom prst="flowChartDela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Yuvarlatılmış Dikdörtgen"/>
            <p:cNvSpPr/>
            <p:nvPr/>
          </p:nvSpPr>
          <p:spPr>
            <a:xfrm>
              <a:off x="2915816" y="4365104"/>
              <a:ext cx="3240360" cy="28803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0" name="9 Küp"/>
          <p:cNvSpPr/>
          <p:nvPr/>
        </p:nvSpPr>
        <p:spPr>
          <a:xfrm rot="1200000">
            <a:off x="128304" y="3163335"/>
            <a:ext cx="8568952" cy="216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0484" name="Picture 4" descr="Elephant Cartoon Clip Art - Happy Baby Elephant Cartoon, HD Png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1471">
            <a:off x="6000863" y="1507151"/>
            <a:ext cx="4085132" cy="3168352"/>
          </a:xfrm>
          <a:prstGeom prst="rect">
            <a:avLst/>
          </a:prstGeom>
          <a:noFill/>
        </p:spPr>
      </p:pic>
      <p:pic>
        <p:nvPicPr>
          <p:cNvPr id="20489" name="Picture 9" descr="Purple Bird Clipart Birds Cartoon Birds And - Imagenes De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77218">
            <a:off x="8481" y="177532"/>
            <a:ext cx="2228050" cy="2160240"/>
          </a:xfrm>
          <a:prstGeom prst="rect">
            <a:avLst/>
          </a:prstGeom>
          <a:noFill/>
        </p:spPr>
      </p:pic>
      <p:sp>
        <p:nvSpPr>
          <p:cNvPr id="15" name="14 Metin kutusu"/>
          <p:cNvSpPr txBox="1"/>
          <p:nvPr/>
        </p:nvSpPr>
        <p:spPr>
          <a:xfrm>
            <a:off x="395536" y="55172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/>
              <a:t>Bütün nesnelerin ve varlıkların bir kütlesi vardır. Nesne ve varlıkların kütlesi birbirinden farklıdır.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Yuvarlatılmış Dikdörtgen"/>
          <p:cNvSpPr/>
          <p:nvPr/>
        </p:nvSpPr>
        <p:spPr>
          <a:xfrm>
            <a:off x="323528" y="188640"/>
            <a:ext cx="8496944" cy="64087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/>
              <a:t>Nesne ve varlıkların kütlesini elektronik terazi ile de tartarak  ölçebiliriz. Terazinin bir kefesi vardır. Tartılacak nesne</a:t>
            </a:r>
            <a:r>
              <a:rPr lang="tr-TR" sz="2800" dirty="0"/>
              <a:t> </a:t>
            </a:r>
            <a:r>
              <a:rPr lang="tr-TR" sz="2800" dirty="0" smtClean="0"/>
              <a:t>bu kefeye koyulur. Ekranda, tartılan nesnenin kütlesi, rakamla yazar ve tartma işlemi yapılmış olur.</a:t>
            </a:r>
            <a:endParaRPr lang="tr-TR" sz="2800" dirty="0"/>
          </a:p>
        </p:txBody>
      </p:sp>
      <p:grpSp>
        <p:nvGrpSpPr>
          <p:cNvPr id="33" name="32 Grup"/>
          <p:cNvGrpSpPr/>
          <p:nvPr/>
        </p:nvGrpSpPr>
        <p:grpSpPr>
          <a:xfrm>
            <a:off x="2411760" y="2996952"/>
            <a:ext cx="4320480" cy="3528392"/>
            <a:chOff x="3707904" y="332656"/>
            <a:chExt cx="3528392" cy="3528392"/>
          </a:xfrm>
        </p:grpSpPr>
        <p:sp>
          <p:nvSpPr>
            <p:cNvPr id="34" name="33 Küp"/>
            <p:cNvSpPr/>
            <p:nvPr/>
          </p:nvSpPr>
          <p:spPr>
            <a:xfrm>
              <a:off x="6300192" y="989112"/>
              <a:ext cx="576064" cy="1719808"/>
            </a:xfrm>
            <a:prstGeom prst="cube">
              <a:avLst>
                <a:gd name="adj" fmla="val 10663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5" name="34 Küp"/>
            <p:cNvSpPr/>
            <p:nvPr/>
          </p:nvSpPr>
          <p:spPr>
            <a:xfrm>
              <a:off x="5868144" y="332656"/>
              <a:ext cx="1152128" cy="720080"/>
            </a:xfrm>
            <a:prstGeom prst="cube">
              <a:avLst>
                <a:gd name="adj" fmla="val 7261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6" name="35 Akış Çizelgesi: Manyetik Disk"/>
            <p:cNvSpPr/>
            <p:nvPr/>
          </p:nvSpPr>
          <p:spPr>
            <a:xfrm>
              <a:off x="6372200" y="3573016"/>
              <a:ext cx="288032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7" name="36 Akış Çizelgesi: Manyetik Disk"/>
            <p:cNvSpPr/>
            <p:nvPr/>
          </p:nvSpPr>
          <p:spPr>
            <a:xfrm>
              <a:off x="4139952" y="3573016"/>
              <a:ext cx="288032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8" name="37 Yamuk"/>
            <p:cNvSpPr/>
            <p:nvPr/>
          </p:nvSpPr>
          <p:spPr>
            <a:xfrm>
              <a:off x="3707904" y="2780928"/>
              <a:ext cx="3528392" cy="936104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4" name="43 Dikdörtgen"/>
            <p:cNvSpPr/>
            <p:nvPr/>
          </p:nvSpPr>
          <p:spPr>
            <a:xfrm>
              <a:off x="3851920" y="2636912"/>
              <a:ext cx="3240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5" name="44 Dikdörtgen"/>
            <p:cNvSpPr/>
            <p:nvPr/>
          </p:nvSpPr>
          <p:spPr>
            <a:xfrm>
              <a:off x="6012160" y="548680"/>
              <a:ext cx="756000" cy="39600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/>
                <a:t>0</a:t>
              </a:r>
              <a:r>
                <a:rPr lang="tr-TR" b="1" dirty="0" smtClean="0"/>
                <a:t>  Kg</a:t>
              </a:r>
              <a:endParaRPr lang="tr-TR" b="1" dirty="0"/>
            </a:p>
          </p:txBody>
        </p:sp>
        <p:sp>
          <p:nvSpPr>
            <p:cNvPr id="47" name="46 Dikdörtgen"/>
            <p:cNvSpPr/>
            <p:nvPr/>
          </p:nvSpPr>
          <p:spPr>
            <a:xfrm>
              <a:off x="5796136" y="3284984"/>
              <a:ext cx="144016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8" name="47 Dikdörtgen"/>
            <p:cNvSpPr/>
            <p:nvPr/>
          </p:nvSpPr>
          <p:spPr>
            <a:xfrm>
              <a:off x="5796136" y="306896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9" name="48 Dikdörtgen"/>
            <p:cNvSpPr/>
            <p:nvPr/>
          </p:nvSpPr>
          <p:spPr>
            <a:xfrm>
              <a:off x="5796136" y="285293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0" name="49 Dikdörtgen"/>
            <p:cNvSpPr/>
            <p:nvPr/>
          </p:nvSpPr>
          <p:spPr>
            <a:xfrm>
              <a:off x="5508104" y="285293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1" name="50 Dikdörtgen"/>
            <p:cNvSpPr/>
            <p:nvPr/>
          </p:nvSpPr>
          <p:spPr>
            <a:xfrm>
              <a:off x="5508104" y="306896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2" name="51 Dikdörtgen"/>
            <p:cNvSpPr/>
            <p:nvPr/>
          </p:nvSpPr>
          <p:spPr>
            <a:xfrm>
              <a:off x="5508104" y="328498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3" name="52 Dikdörtgen"/>
            <p:cNvSpPr/>
            <p:nvPr/>
          </p:nvSpPr>
          <p:spPr>
            <a:xfrm>
              <a:off x="5220072" y="285293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4" name="53 Dikdörtgen"/>
            <p:cNvSpPr/>
            <p:nvPr/>
          </p:nvSpPr>
          <p:spPr>
            <a:xfrm>
              <a:off x="5220072" y="306896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5" name="54 Dikdörtgen"/>
            <p:cNvSpPr/>
            <p:nvPr/>
          </p:nvSpPr>
          <p:spPr>
            <a:xfrm>
              <a:off x="5220072" y="328498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Küp"/>
          <p:cNvSpPr/>
          <p:nvPr/>
        </p:nvSpPr>
        <p:spPr>
          <a:xfrm>
            <a:off x="5572764" y="1824743"/>
            <a:ext cx="846461" cy="2211182"/>
          </a:xfrm>
          <a:prstGeom prst="cube">
            <a:avLst>
              <a:gd name="adj" fmla="val 106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Küp"/>
          <p:cNvSpPr/>
          <p:nvPr/>
        </p:nvSpPr>
        <p:spPr>
          <a:xfrm>
            <a:off x="4937918" y="980728"/>
            <a:ext cx="1692923" cy="925817"/>
          </a:xfrm>
          <a:prstGeom prst="cube">
            <a:avLst>
              <a:gd name="adj" fmla="val 74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5678572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Akış Çizelgesi: Manyetik Disk"/>
          <p:cNvSpPr/>
          <p:nvPr/>
        </p:nvSpPr>
        <p:spPr>
          <a:xfrm>
            <a:off x="2398534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amuk"/>
          <p:cNvSpPr/>
          <p:nvPr/>
        </p:nvSpPr>
        <p:spPr>
          <a:xfrm>
            <a:off x="1763688" y="4128506"/>
            <a:ext cx="5184576" cy="1203562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75303" y="3943343"/>
            <a:ext cx="4760816" cy="185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  Kg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4832111" y="4776578"/>
            <a:ext cx="211615" cy="185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832111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832111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08880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4408880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408880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9 Dikdörtgen"/>
          <p:cNvSpPr/>
          <p:nvPr/>
        </p:nvSpPr>
        <p:spPr>
          <a:xfrm>
            <a:off x="3985649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3985649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985649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0</a:t>
            </a:r>
            <a:r>
              <a:rPr lang="tr-TR" b="1" dirty="0" smtClean="0"/>
              <a:t>  Kg</a:t>
            </a:r>
            <a:endParaRPr lang="tr-TR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20688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Dikdörtgen"/>
          <p:cNvSpPr/>
          <p:nvPr/>
        </p:nvSpPr>
        <p:spPr>
          <a:xfrm>
            <a:off x="827584" y="5805264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Karpuzun kütlesi 3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28676" name="AutoShape 4" descr="İşaret parmağı | Halka açık vektö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678" name="AutoShape 6" descr="İşaret parmağı | Halka açık vektö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8680" name="AutoShape 8" descr="İşaret parmağı | Halka açık vektö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28682" name="Picture 10" descr="Işaretçi Işaretleme Işaret Parmağı - Pixabay'da ücretsiz vektör graf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1512167" cy="214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4966 0.1787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Yuvarlatılmış Dikdörtgen"/>
          <p:cNvSpPr/>
          <p:nvPr/>
        </p:nvSpPr>
        <p:spPr>
          <a:xfrm>
            <a:off x="323528" y="332656"/>
            <a:ext cx="8496944" cy="60486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/>
              <a:t>Nesne ve varlıkların kütlesini baskül (tartı)  kullanarak da ölçebiliriz.  Baskülü genelde kendi kütlemizi tartmak için kullanırız. Üzerine çıktığımızda, ekranda kütlemiz rakamla yazar ve tartma işlemi yapılmış olur.</a:t>
            </a:r>
            <a:endParaRPr lang="tr-TR" sz="2800" dirty="0"/>
          </a:p>
        </p:txBody>
      </p:sp>
      <p:grpSp>
        <p:nvGrpSpPr>
          <p:cNvPr id="57" name="56 Grup"/>
          <p:cNvGrpSpPr/>
          <p:nvPr/>
        </p:nvGrpSpPr>
        <p:grpSpPr>
          <a:xfrm>
            <a:off x="1187624" y="3429000"/>
            <a:ext cx="4320480" cy="1944216"/>
            <a:chOff x="1187624" y="4509120"/>
            <a:chExt cx="4320480" cy="1944216"/>
          </a:xfrm>
        </p:grpSpPr>
        <p:sp>
          <p:nvSpPr>
            <p:cNvPr id="23" name="22 Akış Çizelgesi: Manyetik Disk"/>
            <p:cNvSpPr/>
            <p:nvPr/>
          </p:nvSpPr>
          <p:spPr>
            <a:xfrm>
              <a:off x="4651356" y="6106522"/>
              <a:ext cx="352692" cy="346814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4" name="23 Akış Çizelgesi: Manyetik Disk"/>
            <p:cNvSpPr/>
            <p:nvPr/>
          </p:nvSpPr>
          <p:spPr>
            <a:xfrm>
              <a:off x="1627020" y="6106522"/>
              <a:ext cx="352692" cy="346814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25" name="24 Yamuk"/>
            <p:cNvSpPr/>
            <p:nvPr/>
          </p:nvSpPr>
          <p:spPr>
            <a:xfrm>
              <a:off x="1187624" y="4509120"/>
              <a:ext cx="4320480" cy="1770809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56" name="55 Yamuk"/>
            <p:cNvSpPr/>
            <p:nvPr/>
          </p:nvSpPr>
          <p:spPr>
            <a:xfrm>
              <a:off x="2771800" y="5805264"/>
              <a:ext cx="1296144" cy="288032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/>
                <a:t>0  Kg</a:t>
              </a:r>
              <a:endParaRPr lang="tr-TR" b="1" dirty="0"/>
            </a:p>
          </p:txBody>
        </p:sp>
      </p:grpSp>
      <p:pic>
        <p:nvPicPr>
          <p:cNvPr id="58" name="Picture 8" descr="EKO SERİSİ ÇENGEL BASKÜ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852936"/>
            <a:ext cx="18002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Akış Çizelgesi: Manyetik Disk"/>
          <p:cNvSpPr/>
          <p:nvPr/>
        </p:nvSpPr>
        <p:spPr>
          <a:xfrm>
            <a:off x="4159742" y="6314763"/>
            <a:ext cx="258641" cy="282589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1941896" y="6314763"/>
            <a:ext cx="258641" cy="282589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Yamuk"/>
          <p:cNvSpPr/>
          <p:nvPr/>
        </p:nvSpPr>
        <p:spPr>
          <a:xfrm>
            <a:off x="1619672" y="5013176"/>
            <a:ext cx="3168352" cy="1442881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6" name="55 Yamuk"/>
          <p:cNvSpPr/>
          <p:nvPr/>
        </p:nvSpPr>
        <p:spPr>
          <a:xfrm>
            <a:off x="2627785" y="5877273"/>
            <a:ext cx="1152128" cy="485388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0</a:t>
            </a:r>
            <a:r>
              <a:rPr lang="tr-TR" sz="2000" b="1" dirty="0" smtClean="0"/>
              <a:t> Kg</a:t>
            </a:r>
            <a:endParaRPr lang="tr-TR" sz="2000" b="1" dirty="0"/>
          </a:p>
        </p:txBody>
      </p:sp>
      <p:pic>
        <p:nvPicPr>
          <p:cNvPr id="28674" name="Picture 2" descr="Clipart kısa pantolonlu kızıl saçlı erkek çocuk | Yeni Slay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5328592" cy="6048672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4860032" y="908720"/>
            <a:ext cx="3744416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Alper’in kütlesi</a:t>
            </a:r>
          </a:p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 35 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10" name="9 Yamuk"/>
          <p:cNvSpPr/>
          <p:nvPr/>
        </p:nvSpPr>
        <p:spPr>
          <a:xfrm>
            <a:off x="2627784" y="5877272"/>
            <a:ext cx="1152128" cy="485388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35  Kg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32292 -0.05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Yuvarlatılmış Dikdörtgen"/>
          <p:cNvSpPr/>
          <p:nvPr/>
        </p:nvSpPr>
        <p:spPr>
          <a:xfrm>
            <a:off x="251520" y="332656"/>
            <a:ext cx="8496944" cy="60486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800" dirty="0" smtClean="0"/>
              <a:t>Büyük  veya çok  ağır nesnelerin kütlesini tartmak için kantar  adı verilen kütle ölçme aracını kullanırız. Farklı büyüklükte kantarlar vardır.</a:t>
            </a:r>
            <a:endParaRPr lang="tr-TR" sz="2800" dirty="0"/>
          </a:p>
        </p:txBody>
      </p:sp>
      <p:sp>
        <p:nvSpPr>
          <p:cNvPr id="48130" name="AutoShape 2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8132" name="AutoShape 4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8134" name="AutoShape 6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50180" name="Picture 4" descr="Elektronik Kantar 4 Hücreli 1500 Kg 120x120 Cm Öze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7"/>
            <a:ext cx="6336704" cy="3727300"/>
          </a:xfrm>
          <a:prstGeom prst="rect">
            <a:avLst/>
          </a:prstGeom>
          <a:noFill/>
        </p:spPr>
      </p:pic>
      <p:sp>
        <p:nvSpPr>
          <p:cNvPr id="50182" name="AutoShape 6" descr="DESIS DEC II Elektronik Kantar 150 kg Beyaz arka ışıklı LCD ekran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Yuvarlatılmış Dikdörtgen"/>
          <p:cNvSpPr/>
          <p:nvPr/>
        </p:nvSpPr>
        <p:spPr>
          <a:xfrm>
            <a:off x="323528" y="332656"/>
            <a:ext cx="8496944" cy="60486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2800" dirty="0"/>
          </a:p>
        </p:txBody>
      </p:sp>
      <p:sp>
        <p:nvSpPr>
          <p:cNvPr id="48130" name="AutoShape 2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8132" name="AutoShape 4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8134" name="AutoShape 6" descr="Kamyon Kantarı - Publicacion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48136" name="Picture 8" descr="TONAJLI KANTAR ARIZAL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696744" cy="2808312"/>
          </a:xfrm>
          <a:prstGeom prst="rect">
            <a:avLst/>
          </a:prstGeom>
          <a:noFill/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66967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83568" y="134076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NESNELERİN</a:t>
            </a:r>
          </a:p>
          <a:p>
            <a:pPr algn="ctr"/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KÜTLELERİNİ </a:t>
            </a:r>
          </a:p>
          <a:p>
            <a:pPr algn="ctr"/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KARŞILAŞTIRALIM</a:t>
            </a:r>
            <a:endParaRPr lang="tr-T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539552" y="4581128"/>
            <a:ext cx="784887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Elma ve muzları tartalım. </a:t>
            </a:r>
          </a:p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Sonuçlarını karşılaştıralım.</a:t>
            </a:r>
            <a:endParaRPr lang="tr-TR" sz="3500" dirty="0">
              <a:solidFill>
                <a:schemeClr val="tx1"/>
              </a:solidFill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827584" y="1196752"/>
            <a:ext cx="3600400" cy="2304256"/>
            <a:chOff x="251520" y="2269760"/>
            <a:chExt cx="2952328" cy="159840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269760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241913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248578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412776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22 Grup"/>
          <p:cNvGrpSpPr/>
          <p:nvPr/>
        </p:nvGrpSpPr>
        <p:grpSpPr>
          <a:xfrm>
            <a:off x="7236296" y="4509120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9" name="15 Grup"/>
          <p:cNvGrpSpPr/>
          <p:nvPr/>
        </p:nvGrpSpPr>
        <p:grpSpPr>
          <a:xfrm>
            <a:off x="6588224" y="4509120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15 Grup"/>
          <p:cNvGrpSpPr/>
          <p:nvPr/>
        </p:nvGrpSpPr>
        <p:grpSpPr>
          <a:xfrm>
            <a:off x="6444208" y="5157192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22 Grup"/>
          <p:cNvGrpSpPr/>
          <p:nvPr/>
        </p:nvGrpSpPr>
        <p:grpSpPr>
          <a:xfrm>
            <a:off x="7236296" y="2348880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4" name="43 Dikdörtgen"/>
          <p:cNvSpPr/>
          <p:nvPr/>
        </p:nvSpPr>
        <p:spPr>
          <a:xfrm>
            <a:off x="1115616" y="260648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Elmaların kütlesi 3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grpSp>
        <p:nvGrpSpPr>
          <p:cNvPr id="10" name="15 Grup"/>
          <p:cNvGrpSpPr/>
          <p:nvPr/>
        </p:nvGrpSpPr>
        <p:grpSpPr>
          <a:xfrm>
            <a:off x="7020272" y="5517232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5" name="54 Grup"/>
          <p:cNvGrpSpPr/>
          <p:nvPr/>
        </p:nvGrpSpPr>
        <p:grpSpPr>
          <a:xfrm>
            <a:off x="107504" y="2190640"/>
            <a:ext cx="2952328" cy="1598400"/>
            <a:chOff x="251520" y="2269760"/>
            <a:chExt cx="2952328" cy="1598400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269760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5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241913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248578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8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9" name="15 Grup"/>
          <p:cNvGrpSpPr/>
          <p:nvPr/>
        </p:nvGrpSpPr>
        <p:grpSpPr>
          <a:xfrm>
            <a:off x="6588224" y="4509120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15 Grup"/>
          <p:cNvGrpSpPr/>
          <p:nvPr/>
        </p:nvGrpSpPr>
        <p:grpSpPr>
          <a:xfrm>
            <a:off x="6444208" y="5157192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1" name="22 Grup"/>
          <p:cNvGrpSpPr/>
          <p:nvPr/>
        </p:nvGrpSpPr>
        <p:grpSpPr>
          <a:xfrm>
            <a:off x="7236296" y="4437112"/>
            <a:ext cx="720080" cy="1152000"/>
            <a:chOff x="5364088" y="4653136"/>
            <a:chExt cx="504056" cy="792088"/>
          </a:xfrm>
        </p:grpSpPr>
        <p:sp>
          <p:nvSpPr>
            <p:cNvPr id="33" name="32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3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4" name="43 Dikdörtgen"/>
          <p:cNvSpPr/>
          <p:nvPr/>
        </p:nvSpPr>
        <p:spPr>
          <a:xfrm>
            <a:off x="1115616" y="260648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Muzların kütlesi 2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grpSp>
        <p:nvGrpSpPr>
          <p:cNvPr id="12" name="15 Grup"/>
          <p:cNvGrpSpPr/>
          <p:nvPr/>
        </p:nvGrpSpPr>
        <p:grpSpPr>
          <a:xfrm>
            <a:off x="7524328" y="5517232"/>
            <a:ext cx="504056" cy="72008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64514" name="AutoShape 2" descr="MUZ İTHAL K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2226370"/>
            <a:ext cx="3096344" cy="152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2 Grup"/>
          <p:cNvGrpSpPr/>
          <p:nvPr/>
        </p:nvGrpSpPr>
        <p:grpSpPr>
          <a:xfrm>
            <a:off x="7308304" y="2636912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"/>
          <p:cNvGrpSpPr/>
          <p:nvPr/>
        </p:nvGrpSpPr>
        <p:grpSpPr>
          <a:xfrm>
            <a:off x="4211960" y="3789040"/>
            <a:ext cx="1080120" cy="144016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46" name="45 Yuvarlatılmış Dikdörtgen"/>
          <p:cNvSpPr/>
          <p:nvPr/>
        </p:nvSpPr>
        <p:spPr>
          <a:xfrm>
            <a:off x="1547664" y="260648"/>
            <a:ext cx="5832648" cy="25202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/>
              <a:t>Kütle ölçme birimi kilogramdır. </a:t>
            </a:r>
          </a:p>
          <a:p>
            <a:pPr algn="ctr"/>
            <a:r>
              <a:rPr lang="tr-TR" sz="3500" dirty="0" smtClean="0"/>
              <a:t>Kısaca kg şeklinde yazılır.</a:t>
            </a:r>
            <a:endParaRPr lang="tr-T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"/>
          <p:cNvGrpSpPr/>
          <p:nvPr/>
        </p:nvGrpSpPr>
        <p:grpSpPr>
          <a:xfrm>
            <a:off x="827584" y="476672"/>
            <a:ext cx="3600400" cy="2304256"/>
            <a:chOff x="251520" y="2269760"/>
            <a:chExt cx="2952328" cy="1598400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269760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241913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92" y="2276872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492896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2485784"/>
              <a:ext cx="1224136" cy="137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908720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Dikdörtgen"/>
          <p:cNvSpPr/>
          <p:nvPr/>
        </p:nvSpPr>
        <p:spPr>
          <a:xfrm>
            <a:off x="323528" y="4149080"/>
            <a:ext cx="864096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000" dirty="0" smtClean="0">
              <a:solidFill>
                <a:schemeClr val="tx1"/>
              </a:solidFill>
            </a:endParaRP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Elmaların kütlesi 3 kg,  muzların kütlesi 2 kg’dır.</a:t>
            </a:r>
          </a:p>
          <a:p>
            <a:pPr algn="ctr"/>
            <a:endParaRPr lang="tr-TR" sz="3000" dirty="0" smtClean="0">
              <a:solidFill>
                <a:schemeClr val="tx1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1907704" y="3068960"/>
            <a:ext cx="1431776" cy="639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3 kg  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6156176" y="3068960"/>
            <a:ext cx="1431776" cy="639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2 kg  </a:t>
            </a:r>
          </a:p>
        </p:txBody>
      </p:sp>
      <p:sp>
        <p:nvSpPr>
          <p:cNvPr id="23" name="22 Dikdörtgen"/>
          <p:cNvSpPr/>
          <p:nvPr/>
        </p:nvSpPr>
        <p:spPr>
          <a:xfrm>
            <a:off x="323528" y="5229200"/>
            <a:ext cx="8640960" cy="792088"/>
          </a:xfrm>
          <a:prstGeom prst="rect">
            <a:avLst/>
          </a:prstGeom>
          <a:solidFill>
            <a:srgbClr val="5F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Elmaların kütlesi, muzların kütlesinden daha fazladır.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539552" y="4725144"/>
            <a:ext cx="784887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Aynı büyüklükteki  çuvalların birinde şeker, diğerinde ise pamuk vardır. İkisini de tartalım. Sonuçlarını karşılaştıralım.</a:t>
            </a:r>
            <a:endParaRPr lang="tr-TR" sz="3500" dirty="0">
              <a:solidFill>
                <a:schemeClr val="tx1"/>
              </a:solidFill>
            </a:endParaRPr>
          </a:p>
        </p:txBody>
      </p:sp>
      <p:grpSp>
        <p:nvGrpSpPr>
          <p:cNvPr id="2" name="8 Grup"/>
          <p:cNvGrpSpPr/>
          <p:nvPr/>
        </p:nvGrpSpPr>
        <p:grpSpPr>
          <a:xfrm>
            <a:off x="1043608" y="332656"/>
            <a:ext cx="3082267" cy="3979937"/>
            <a:chOff x="1043608" y="332656"/>
            <a:chExt cx="3082267" cy="3979937"/>
          </a:xfrm>
        </p:grpSpPr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32656"/>
              <a:ext cx="3082267" cy="397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Dikdörtgen"/>
            <p:cNvSpPr/>
            <p:nvPr/>
          </p:nvSpPr>
          <p:spPr>
            <a:xfrm>
              <a:off x="1979712" y="2420888"/>
              <a:ext cx="1152128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1 ÇUVAL</a:t>
              </a:r>
            </a:p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ŞEKER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7 Grup"/>
          <p:cNvGrpSpPr/>
          <p:nvPr/>
        </p:nvGrpSpPr>
        <p:grpSpPr>
          <a:xfrm>
            <a:off x="4932040" y="404664"/>
            <a:ext cx="3082267" cy="3979937"/>
            <a:chOff x="4932040" y="404664"/>
            <a:chExt cx="3082267" cy="3979937"/>
          </a:xfrm>
        </p:grpSpPr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404664"/>
              <a:ext cx="3082267" cy="397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Dikdörtgen"/>
            <p:cNvSpPr/>
            <p:nvPr/>
          </p:nvSpPr>
          <p:spPr>
            <a:xfrm>
              <a:off x="5796136" y="2348880"/>
              <a:ext cx="1296144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1 ÇUVAL</a:t>
              </a:r>
            </a:p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PAMUK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Küp"/>
          <p:cNvSpPr/>
          <p:nvPr/>
        </p:nvSpPr>
        <p:spPr>
          <a:xfrm>
            <a:off x="5572764" y="1824743"/>
            <a:ext cx="846461" cy="2211182"/>
          </a:xfrm>
          <a:prstGeom prst="cube">
            <a:avLst>
              <a:gd name="adj" fmla="val 106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Küp"/>
          <p:cNvSpPr/>
          <p:nvPr/>
        </p:nvSpPr>
        <p:spPr>
          <a:xfrm>
            <a:off x="4937918" y="980728"/>
            <a:ext cx="1692923" cy="925817"/>
          </a:xfrm>
          <a:prstGeom prst="cube">
            <a:avLst>
              <a:gd name="adj" fmla="val 74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5678572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Akış Çizelgesi: Manyetik Disk"/>
          <p:cNvSpPr/>
          <p:nvPr/>
        </p:nvSpPr>
        <p:spPr>
          <a:xfrm>
            <a:off x="2398534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amuk"/>
          <p:cNvSpPr/>
          <p:nvPr/>
        </p:nvSpPr>
        <p:spPr>
          <a:xfrm>
            <a:off x="1763688" y="4128506"/>
            <a:ext cx="5184576" cy="1203562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75303" y="3943343"/>
            <a:ext cx="4760816" cy="185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6  Kg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4832111" y="4776578"/>
            <a:ext cx="211615" cy="185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832111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832111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08880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4408880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408880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9 Dikdörtgen"/>
          <p:cNvSpPr/>
          <p:nvPr/>
        </p:nvSpPr>
        <p:spPr>
          <a:xfrm>
            <a:off x="3985649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3985649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985649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0</a:t>
            </a:r>
            <a:r>
              <a:rPr lang="tr-TR" b="1" dirty="0" smtClean="0"/>
              <a:t>  Kg</a:t>
            </a:r>
            <a:endParaRPr lang="tr-TR" b="1" dirty="0"/>
          </a:p>
        </p:txBody>
      </p:sp>
      <p:sp>
        <p:nvSpPr>
          <p:cNvPr id="29" name="28 Dikdörtgen"/>
          <p:cNvSpPr/>
          <p:nvPr/>
        </p:nvSpPr>
        <p:spPr>
          <a:xfrm>
            <a:off x="827584" y="5805264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 Çuvaldaki  şekerin kütlesi </a:t>
            </a:r>
          </a:p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6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56334" name="AutoShape 14" descr="Çevrim içi satın al Yüksek Kaliteli Jüt çuval Pamuk Ipli Ile 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grpSp>
        <p:nvGrpSpPr>
          <p:cNvPr id="31" name="30 Grup"/>
          <p:cNvGrpSpPr/>
          <p:nvPr/>
        </p:nvGrpSpPr>
        <p:grpSpPr>
          <a:xfrm>
            <a:off x="35496" y="-99392"/>
            <a:ext cx="3082267" cy="3979937"/>
            <a:chOff x="2123728" y="0"/>
            <a:chExt cx="3082267" cy="3979937"/>
          </a:xfrm>
        </p:grpSpPr>
        <p:pic>
          <p:nvPicPr>
            <p:cNvPr id="5633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0"/>
              <a:ext cx="3082267" cy="397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Dikdörtgen"/>
            <p:cNvSpPr/>
            <p:nvPr/>
          </p:nvSpPr>
          <p:spPr>
            <a:xfrm>
              <a:off x="2987824" y="2060848"/>
              <a:ext cx="1152128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1 ÇUVAL</a:t>
              </a:r>
            </a:p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ŞEKER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10" descr="Işaretçi Işaretleme Işaret Parmağı - Pixabay'da ücretsiz vektör graf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1512167" cy="214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24878 0.0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Küp"/>
          <p:cNvSpPr/>
          <p:nvPr/>
        </p:nvSpPr>
        <p:spPr>
          <a:xfrm>
            <a:off x="5572764" y="1824743"/>
            <a:ext cx="846461" cy="2211182"/>
          </a:xfrm>
          <a:prstGeom prst="cube">
            <a:avLst>
              <a:gd name="adj" fmla="val 106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Küp"/>
          <p:cNvSpPr/>
          <p:nvPr/>
        </p:nvSpPr>
        <p:spPr>
          <a:xfrm>
            <a:off x="4937918" y="980728"/>
            <a:ext cx="1692923" cy="925817"/>
          </a:xfrm>
          <a:prstGeom prst="cube">
            <a:avLst>
              <a:gd name="adj" fmla="val 74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5678572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Akış Çizelgesi: Manyetik Disk"/>
          <p:cNvSpPr/>
          <p:nvPr/>
        </p:nvSpPr>
        <p:spPr>
          <a:xfrm>
            <a:off x="2398534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amuk"/>
          <p:cNvSpPr/>
          <p:nvPr/>
        </p:nvSpPr>
        <p:spPr>
          <a:xfrm>
            <a:off x="1763688" y="4128506"/>
            <a:ext cx="5184576" cy="1203562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75303" y="3943343"/>
            <a:ext cx="4760816" cy="185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  Kg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4832111" y="4776578"/>
            <a:ext cx="211615" cy="185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832111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832111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08880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4408880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408880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9 Dikdörtgen"/>
          <p:cNvSpPr/>
          <p:nvPr/>
        </p:nvSpPr>
        <p:spPr>
          <a:xfrm>
            <a:off x="3985649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3985649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985649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0 Kg</a:t>
            </a:r>
            <a:endParaRPr lang="tr-TR" b="1" dirty="0"/>
          </a:p>
        </p:txBody>
      </p:sp>
      <p:sp>
        <p:nvSpPr>
          <p:cNvPr id="29" name="28 Dikdörtgen"/>
          <p:cNvSpPr/>
          <p:nvPr/>
        </p:nvSpPr>
        <p:spPr>
          <a:xfrm>
            <a:off x="251520" y="5805264"/>
            <a:ext cx="889248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Çuvaldaki pamuğun kütlesi  4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grpSp>
        <p:nvGrpSpPr>
          <p:cNvPr id="30" name="29 Grup"/>
          <p:cNvGrpSpPr/>
          <p:nvPr/>
        </p:nvGrpSpPr>
        <p:grpSpPr>
          <a:xfrm>
            <a:off x="323528" y="-603448"/>
            <a:ext cx="3082267" cy="3979937"/>
            <a:chOff x="4932040" y="404664"/>
            <a:chExt cx="3082267" cy="3979937"/>
          </a:xfrm>
        </p:grpSpPr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404664"/>
              <a:ext cx="3082267" cy="397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31 Dikdörtgen"/>
            <p:cNvSpPr/>
            <p:nvPr/>
          </p:nvSpPr>
          <p:spPr>
            <a:xfrm>
              <a:off x="5796136" y="2348880"/>
              <a:ext cx="1296144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1 ÇUVAL</a:t>
              </a:r>
            </a:p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PAMUK</a:t>
              </a:r>
            </a:p>
          </p:txBody>
        </p:sp>
      </p:grpSp>
      <p:pic>
        <p:nvPicPr>
          <p:cNvPr id="27" name="Picture 10" descr="Işaretçi Işaretleme Işaret Parmağı - Pixabay'da ücretsiz vektör graf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1512167" cy="214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2535 0.1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251520" y="4077072"/>
            <a:ext cx="8640960" cy="792088"/>
          </a:xfrm>
          <a:prstGeom prst="rect">
            <a:avLst/>
          </a:prstGeom>
          <a:solidFill>
            <a:srgbClr val="FBF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Çuvallar aynı büyüklükte olmasına rağmen,</a:t>
            </a: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 içindeki ürünlerin kütlesi farklıdır. 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1187624" y="0"/>
            <a:ext cx="3082267" cy="3979937"/>
            <a:chOff x="1043608" y="692696"/>
            <a:chExt cx="3082267" cy="3979937"/>
          </a:xfrm>
        </p:grpSpPr>
        <p:grpSp>
          <p:nvGrpSpPr>
            <p:cNvPr id="2" name="8 Grup"/>
            <p:cNvGrpSpPr/>
            <p:nvPr/>
          </p:nvGrpSpPr>
          <p:grpSpPr>
            <a:xfrm>
              <a:off x="1043608" y="692696"/>
              <a:ext cx="3082267" cy="3979937"/>
              <a:chOff x="1043608" y="692696"/>
              <a:chExt cx="3082267" cy="3979937"/>
            </a:xfrm>
          </p:grpSpPr>
          <p:pic>
            <p:nvPicPr>
              <p:cNvPr id="4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43608" y="692696"/>
                <a:ext cx="3082267" cy="397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5 Dikdörtgen"/>
              <p:cNvSpPr/>
              <p:nvPr/>
            </p:nvSpPr>
            <p:spPr>
              <a:xfrm>
                <a:off x="1979712" y="2420888"/>
                <a:ext cx="1152128" cy="1152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1 ÇUVAL</a:t>
                </a:r>
              </a:p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ŞEKER</a:t>
                </a:r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8 Dikdörtgen"/>
            <p:cNvSpPr/>
            <p:nvPr/>
          </p:nvSpPr>
          <p:spPr>
            <a:xfrm>
              <a:off x="1835696" y="3717032"/>
              <a:ext cx="1440160" cy="620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>
                  <a:solidFill>
                    <a:schemeClr val="tx1"/>
                  </a:solidFill>
                </a:rPr>
                <a:t>6 kg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5364088" y="0"/>
            <a:ext cx="3082267" cy="3979937"/>
            <a:chOff x="4860032" y="692696"/>
            <a:chExt cx="3082267" cy="3979937"/>
          </a:xfrm>
        </p:grpSpPr>
        <p:grpSp>
          <p:nvGrpSpPr>
            <p:cNvPr id="3" name="7 Grup"/>
            <p:cNvGrpSpPr/>
            <p:nvPr/>
          </p:nvGrpSpPr>
          <p:grpSpPr>
            <a:xfrm>
              <a:off x="4860032" y="692696"/>
              <a:ext cx="3082267" cy="3979937"/>
              <a:chOff x="4932040" y="404664"/>
              <a:chExt cx="3082267" cy="3979937"/>
            </a:xfrm>
          </p:grpSpPr>
          <p:pic>
            <p:nvPicPr>
              <p:cNvPr id="5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32040" y="404664"/>
                <a:ext cx="3082267" cy="397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6 Dikdörtgen"/>
              <p:cNvSpPr/>
              <p:nvPr/>
            </p:nvSpPr>
            <p:spPr>
              <a:xfrm>
                <a:off x="5796136" y="2348880"/>
                <a:ext cx="1296144" cy="1152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1 ÇUVAL</a:t>
                </a:r>
              </a:p>
              <a:p>
                <a:pPr algn="ctr"/>
                <a:r>
                  <a:rPr lang="tr-TR" sz="2800" dirty="0" smtClean="0">
                    <a:solidFill>
                      <a:schemeClr val="tx1"/>
                    </a:solidFill>
                  </a:rPr>
                  <a:t>PAMUK</a:t>
                </a:r>
              </a:p>
            </p:txBody>
          </p:sp>
        </p:grpSp>
        <p:sp>
          <p:nvSpPr>
            <p:cNvPr id="10" name="9 Dikdörtgen"/>
            <p:cNvSpPr/>
            <p:nvPr/>
          </p:nvSpPr>
          <p:spPr>
            <a:xfrm>
              <a:off x="5724128" y="3789040"/>
              <a:ext cx="1440160" cy="620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>
                  <a:solidFill>
                    <a:schemeClr val="tx1"/>
                  </a:solidFill>
                </a:rPr>
                <a:t>4</a:t>
              </a:r>
              <a:r>
                <a:rPr lang="tr-TR" sz="2800" dirty="0" smtClean="0">
                  <a:solidFill>
                    <a:schemeClr val="tx1"/>
                  </a:solidFill>
                </a:rPr>
                <a:t> kg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12 Dikdörtgen"/>
          <p:cNvSpPr/>
          <p:nvPr/>
        </p:nvSpPr>
        <p:spPr>
          <a:xfrm>
            <a:off x="251520" y="5661248"/>
            <a:ext cx="8640960" cy="792088"/>
          </a:xfrm>
          <a:prstGeom prst="rect">
            <a:avLst/>
          </a:prstGeom>
          <a:solidFill>
            <a:srgbClr val="EC5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Pamuk, şekerden daha hafiftir. </a:t>
            </a: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Şeker, pamuktan daha ağırdır.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51520" y="4941168"/>
            <a:ext cx="8640960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Pamuğun kütlesi, şekerin kütlesinden daha azdır.</a:t>
            </a:r>
            <a:endParaRPr lang="tr-TR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11560" y="4797152"/>
            <a:ext cx="7848872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Kavun ve karpuzu tartıp kütlelerini karşılaştıralım.</a:t>
            </a:r>
            <a:endParaRPr lang="tr-TR" sz="3500" dirty="0">
              <a:solidFill>
                <a:schemeClr val="tx1"/>
              </a:solidFill>
            </a:endParaRP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4" r="43118" b="13122"/>
          <a:stretch>
            <a:fillRect/>
          </a:stretch>
        </p:blipFill>
        <p:spPr bwMode="auto">
          <a:xfrm>
            <a:off x="755576" y="764704"/>
            <a:ext cx="34602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26876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Küp"/>
          <p:cNvSpPr/>
          <p:nvPr/>
        </p:nvSpPr>
        <p:spPr>
          <a:xfrm>
            <a:off x="5572764" y="1824743"/>
            <a:ext cx="846461" cy="2211182"/>
          </a:xfrm>
          <a:prstGeom prst="cube">
            <a:avLst>
              <a:gd name="adj" fmla="val 106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Küp"/>
          <p:cNvSpPr/>
          <p:nvPr/>
        </p:nvSpPr>
        <p:spPr>
          <a:xfrm>
            <a:off x="4937918" y="980728"/>
            <a:ext cx="1692923" cy="925817"/>
          </a:xfrm>
          <a:prstGeom prst="cube">
            <a:avLst>
              <a:gd name="adj" fmla="val 74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5678572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Akış Çizelgesi: Manyetik Disk"/>
          <p:cNvSpPr/>
          <p:nvPr/>
        </p:nvSpPr>
        <p:spPr>
          <a:xfrm>
            <a:off x="2398534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amuk"/>
          <p:cNvSpPr/>
          <p:nvPr/>
        </p:nvSpPr>
        <p:spPr>
          <a:xfrm>
            <a:off x="1763688" y="4128506"/>
            <a:ext cx="5184576" cy="1203562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75303" y="3943343"/>
            <a:ext cx="4760816" cy="185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  Kg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4832111" y="4776578"/>
            <a:ext cx="211615" cy="185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832111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832111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08880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4408880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408880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9 Dikdörtgen"/>
          <p:cNvSpPr/>
          <p:nvPr/>
        </p:nvSpPr>
        <p:spPr>
          <a:xfrm>
            <a:off x="3985649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3985649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985649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0</a:t>
            </a:r>
            <a:r>
              <a:rPr lang="tr-TR" b="1" dirty="0" smtClean="0"/>
              <a:t> Kg</a:t>
            </a:r>
            <a:endParaRPr lang="tr-TR" b="1" dirty="0"/>
          </a:p>
        </p:txBody>
      </p:sp>
      <p:sp>
        <p:nvSpPr>
          <p:cNvPr id="29" name="28 Dikdörtgen"/>
          <p:cNvSpPr/>
          <p:nvPr/>
        </p:nvSpPr>
        <p:spPr>
          <a:xfrm>
            <a:off x="827584" y="5805264"/>
            <a:ext cx="72008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 Kavunun kütlesi  2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56334" name="AutoShape 14" descr="Çevrim içi satın al Yüksek Kaliteli Jüt çuval Pamuk Ipli Ile 2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4" r="43118" b="13122"/>
          <a:stretch>
            <a:fillRect/>
          </a:stretch>
        </p:blipFill>
        <p:spPr bwMode="auto">
          <a:xfrm>
            <a:off x="179512" y="-387424"/>
            <a:ext cx="34602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Işaretçi Işaretleme Işaret Parmağı - Pixabay'da ücretsiz vektör graf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1512167" cy="214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6.2963E-6 L 0.25209 0.12617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Küp"/>
          <p:cNvSpPr/>
          <p:nvPr/>
        </p:nvSpPr>
        <p:spPr>
          <a:xfrm>
            <a:off x="5572764" y="1824743"/>
            <a:ext cx="846461" cy="2211182"/>
          </a:xfrm>
          <a:prstGeom prst="cube">
            <a:avLst>
              <a:gd name="adj" fmla="val 106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24 Küp"/>
          <p:cNvSpPr/>
          <p:nvPr/>
        </p:nvSpPr>
        <p:spPr>
          <a:xfrm>
            <a:off x="4937918" y="980728"/>
            <a:ext cx="1692923" cy="925817"/>
          </a:xfrm>
          <a:prstGeom prst="cube">
            <a:avLst>
              <a:gd name="adj" fmla="val 74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23 Akış Çizelgesi: Manyetik Disk"/>
          <p:cNvSpPr/>
          <p:nvPr/>
        </p:nvSpPr>
        <p:spPr>
          <a:xfrm>
            <a:off x="5678572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Akış Çizelgesi: Manyetik Disk"/>
          <p:cNvSpPr/>
          <p:nvPr/>
        </p:nvSpPr>
        <p:spPr>
          <a:xfrm>
            <a:off x="2398534" y="5146905"/>
            <a:ext cx="423231" cy="370327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amuk"/>
          <p:cNvSpPr/>
          <p:nvPr/>
        </p:nvSpPr>
        <p:spPr>
          <a:xfrm>
            <a:off x="1763688" y="4128506"/>
            <a:ext cx="5184576" cy="1203562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975303" y="3943343"/>
            <a:ext cx="4760816" cy="185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  Kg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4832111" y="4776578"/>
            <a:ext cx="211615" cy="185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832111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4832111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08880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4408880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4408880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9 Dikdörtgen"/>
          <p:cNvSpPr/>
          <p:nvPr/>
        </p:nvSpPr>
        <p:spPr>
          <a:xfrm>
            <a:off x="3985649" y="422108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3985649" y="4498833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3985649" y="4776578"/>
            <a:ext cx="211615" cy="18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27 Dikdörtgen"/>
          <p:cNvSpPr/>
          <p:nvPr/>
        </p:nvSpPr>
        <p:spPr>
          <a:xfrm>
            <a:off x="5220072" y="1196752"/>
            <a:ext cx="1110857" cy="509143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0  Kg</a:t>
            </a:r>
            <a:endParaRPr lang="tr-TR" b="1" dirty="0"/>
          </a:p>
        </p:txBody>
      </p:sp>
      <p:sp>
        <p:nvSpPr>
          <p:cNvPr id="29" name="28 Dikdörtgen"/>
          <p:cNvSpPr/>
          <p:nvPr/>
        </p:nvSpPr>
        <p:spPr>
          <a:xfrm>
            <a:off x="827584" y="5805264"/>
            <a:ext cx="76328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smtClean="0">
                <a:solidFill>
                  <a:schemeClr val="tx1"/>
                </a:solidFill>
              </a:rPr>
              <a:t> Karpuzun kütlesi  3 kilogramdır.</a:t>
            </a:r>
            <a:endParaRPr lang="tr-TR" sz="3500" dirty="0">
              <a:solidFill>
                <a:schemeClr val="tx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Işaretçi Işaretleme Işaret Parmağı - Pixabay'da ücretsiz vektör graf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41168"/>
            <a:ext cx="1512167" cy="214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22448 0.1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323528" y="3933056"/>
            <a:ext cx="8640960" cy="720080"/>
          </a:xfrm>
          <a:prstGeom prst="rect">
            <a:avLst/>
          </a:prstGeom>
          <a:solidFill>
            <a:srgbClr val="C25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000" dirty="0" smtClean="0">
              <a:solidFill>
                <a:schemeClr val="tx1"/>
              </a:solidFill>
            </a:endParaRP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Kavunun kütlesi 2 kg, karpuzun kütlesi 3 kg’dır.</a:t>
            </a:r>
          </a:p>
          <a:p>
            <a:pPr algn="ctr"/>
            <a:endParaRPr lang="tr-TR" sz="30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4" r="43118" b="13122"/>
          <a:stretch>
            <a:fillRect/>
          </a:stretch>
        </p:blipFill>
        <p:spPr bwMode="auto">
          <a:xfrm>
            <a:off x="971600" y="-171400"/>
            <a:ext cx="3177778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907704" y="3068960"/>
            <a:ext cx="1431776" cy="639688"/>
          </a:xfrm>
          <a:prstGeom prst="rect">
            <a:avLst/>
          </a:prstGeom>
          <a:solidFill>
            <a:srgbClr val="4A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2 kg 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156176" y="3068960"/>
            <a:ext cx="1431776" cy="639688"/>
          </a:xfrm>
          <a:prstGeom prst="rect">
            <a:avLst/>
          </a:prstGeom>
          <a:solidFill>
            <a:srgbClr val="4A7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3 kg 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23528" y="5877272"/>
            <a:ext cx="8640960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Kavun, karpuzdan hafiftir.</a:t>
            </a: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Karpuz, kavundan ağırdır.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323528" y="4869160"/>
            <a:ext cx="8640960" cy="792088"/>
          </a:xfrm>
          <a:prstGeom prst="rect">
            <a:avLst/>
          </a:prstGeom>
          <a:solidFill>
            <a:srgbClr val="5F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Karpuzun kütlesi, kavunun kütlesinden daha fazladır.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83568" y="134076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PROBLEM ÇÖZELİM</a:t>
            </a:r>
            <a:endParaRPr lang="tr-TR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539552" y="692696"/>
            <a:ext cx="8208912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NESNELERİ TARTALIM</a:t>
            </a:r>
          </a:p>
          <a:p>
            <a:pPr algn="ctr"/>
            <a:r>
              <a:rPr lang="tr-TR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 </a:t>
            </a:r>
          </a:p>
          <a:p>
            <a:pPr algn="ctr"/>
            <a:r>
              <a:rPr lang="tr-TR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KÜTLE ÖLÇME ARAÇLARINI TANIYALIM</a:t>
            </a:r>
            <a:endParaRPr lang="tr-TR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Produce Display 3D Model $49 - .obj .max .fbx .dae .blend - Free3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72" y="672057"/>
            <a:ext cx="857250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764704"/>
            <a:ext cx="81369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Tuana, manavdan 2 kg elma, 2 kg muz ve 3 kg portakal alıyor. Tuana’nın aldığı meyvelerin tamamı  kaç kilogramdır?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1916832"/>
            <a:ext cx="403244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Elma            2 kg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95536" y="2852936"/>
            <a:ext cx="4032448" cy="639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Muz             2 kg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95536" y="3717032"/>
            <a:ext cx="4032448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Portakal      3 kg</a:t>
            </a:r>
            <a:endParaRPr lang="tr-TR" sz="2800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1619672" y="479715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rtı"/>
          <p:cNvSpPr/>
          <p:nvPr/>
        </p:nvSpPr>
        <p:spPr>
          <a:xfrm>
            <a:off x="1547664" y="4509120"/>
            <a:ext cx="288032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5536" y="5013176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Toplam        7 kg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764704"/>
            <a:ext cx="81369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Yağız  45 kg’dır.  Meriç, Yağız’dan 5 kg eksiktir. Yağız ile Meriç’in kütleleri toplamı kaçtır?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2636912"/>
            <a:ext cx="403244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Yağız                             45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2627784" y="479715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rtı"/>
          <p:cNvSpPr/>
          <p:nvPr/>
        </p:nvSpPr>
        <p:spPr>
          <a:xfrm>
            <a:off x="2411760" y="4581128"/>
            <a:ext cx="288032" cy="216024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23528" y="5013176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Toplam                         85 kg</a:t>
            </a:r>
            <a:endParaRPr lang="tr-TR" sz="2800" dirty="0"/>
          </a:p>
        </p:txBody>
      </p:sp>
      <p:sp>
        <p:nvSpPr>
          <p:cNvPr id="12" name="11 Dikdörtgen"/>
          <p:cNvSpPr/>
          <p:nvPr/>
        </p:nvSpPr>
        <p:spPr>
          <a:xfrm>
            <a:off x="251520" y="3645024"/>
            <a:ext cx="4032448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Meriç    (45 -5)           40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764704"/>
            <a:ext cx="81369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Esma ile İrem’in kütleleri toplamı 75 kg ‘dır.  İrem  35 kg olduğuna göre, Esma kaç kg’dır?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2492896"/>
            <a:ext cx="4032448" cy="720080"/>
          </a:xfrm>
          <a:prstGeom prst="rect">
            <a:avLst/>
          </a:prstGeom>
          <a:solidFill>
            <a:srgbClr val="E47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İrem                             35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2627784" y="4581128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rtı"/>
          <p:cNvSpPr/>
          <p:nvPr/>
        </p:nvSpPr>
        <p:spPr>
          <a:xfrm>
            <a:off x="2411760" y="4293096"/>
            <a:ext cx="288032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23528" y="4797152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Toplam                       75 kg</a:t>
            </a:r>
            <a:endParaRPr lang="tr-TR" sz="2800" dirty="0"/>
          </a:p>
        </p:txBody>
      </p:sp>
      <p:sp>
        <p:nvSpPr>
          <p:cNvPr id="12" name="11 Dikdörtgen"/>
          <p:cNvSpPr/>
          <p:nvPr/>
        </p:nvSpPr>
        <p:spPr>
          <a:xfrm>
            <a:off x="323528" y="3356992"/>
            <a:ext cx="403244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Esma                           40 kg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23528" y="3356992"/>
            <a:ext cx="403244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Esma                           ? 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6084168" y="2708920"/>
            <a:ext cx="108012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75 kg</a:t>
            </a:r>
            <a:endParaRPr lang="tr-TR" sz="2800" dirty="0"/>
          </a:p>
        </p:txBody>
      </p:sp>
      <p:sp>
        <p:nvSpPr>
          <p:cNvPr id="15" name="14 Dikdörtgen"/>
          <p:cNvSpPr/>
          <p:nvPr/>
        </p:nvSpPr>
        <p:spPr>
          <a:xfrm>
            <a:off x="6084168" y="3501008"/>
            <a:ext cx="1080120" cy="720080"/>
          </a:xfrm>
          <a:prstGeom prst="rect">
            <a:avLst/>
          </a:prstGeom>
          <a:solidFill>
            <a:srgbClr val="E47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35 kg</a:t>
            </a:r>
          </a:p>
        </p:txBody>
      </p:sp>
      <p:cxnSp>
        <p:nvCxnSpPr>
          <p:cNvPr id="16" name="15 Düz Bağlayıcı"/>
          <p:cNvCxnSpPr/>
          <p:nvPr/>
        </p:nvCxnSpPr>
        <p:spPr>
          <a:xfrm>
            <a:off x="5652120" y="4365104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Eksi"/>
          <p:cNvSpPr/>
          <p:nvPr/>
        </p:nvSpPr>
        <p:spPr>
          <a:xfrm>
            <a:off x="5652120" y="4077072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6084168" y="4581128"/>
            <a:ext cx="1080120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40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620688"/>
            <a:ext cx="81369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Asım,  4 paket un aldı. Her paket  3 kg olduğuna göre, Asım toplam kaç kilogram un almıştır?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4067944" y="2492896"/>
            <a:ext cx="4824536" cy="22322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3 kg + 3 kg +3 kg + 3 kg = 12 kg </a:t>
            </a:r>
          </a:p>
          <a:p>
            <a:r>
              <a:rPr lang="tr-TR" sz="2800" dirty="0" smtClean="0"/>
              <a:t>   </a:t>
            </a:r>
          </a:p>
          <a:p>
            <a:r>
              <a:rPr lang="tr-TR" sz="2800" dirty="0" smtClean="0"/>
              <a:t> 		ya  da </a:t>
            </a:r>
          </a:p>
          <a:p>
            <a:endParaRPr lang="tr-TR" sz="2800" dirty="0" smtClean="0"/>
          </a:p>
          <a:p>
            <a:r>
              <a:rPr lang="tr-TR" sz="2800" dirty="0" smtClean="0"/>
              <a:t> 4  x  3  =  12  kg   un almıştır</a:t>
            </a:r>
            <a:endParaRPr lang="tr-TR" sz="2800" dirty="0"/>
          </a:p>
        </p:txBody>
      </p:sp>
      <p:grpSp>
        <p:nvGrpSpPr>
          <p:cNvPr id="46" name="45 Grup"/>
          <p:cNvGrpSpPr/>
          <p:nvPr/>
        </p:nvGrpSpPr>
        <p:grpSpPr>
          <a:xfrm>
            <a:off x="611560" y="1700808"/>
            <a:ext cx="1368152" cy="2160240"/>
            <a:chOff x="611560" y="1700808"/>
            <a:chExt cx="1368152" cy="2160240"/>
          </a:xfrm>
        </p:grpSpPr>
        <p:grpSp>
          <p:nvGrpSpPr>
            <p:cNvPr id="34" name="33 Grup"/>
            <p:cNvGrpSpPr/>
            <p:nvPr/>
          </p:nvGrpSpPr>
          <p:grpSpPr>
            <a:xfrm>
              <a:off x="611560" y="1700808"/>
              <a:ext cx="1368152" cy="2160240"/>
              <a:chOff x="763960" y="1925216"/>
              <a:chExt cx="1368152" cy="2160240"/>
            </a:xfrm>
          </p:grpSpPr>
          <p:sp>
            <p:nvSpPr>
              <p:cNvPr id="35" name="34 Küp"/>
              <p:cNvSpPr/>
              <p:nvPr/>
            </p:nvSpPr>
            <p:spPr>
              <a:xfrm>
                <a:off x="763960" y="1925216"/>
                <a:ext cx="1368152" cy="2160240"/>
              </a:xfrm>
              <a:prstGeom prst="cube">
                <a:avLst>
                  <a:gd name="adj" fmla="val 113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6" name="35 Metin kutusu"/>
              <p:cNvSpPr txBox="1"/>
              <p:nvPr/>
            </p:nvSpPr>
            <p:spPr>
              <a:xfrm>
                <a:off x="1124000" y="2933328"/>
                <a:ext cx="55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UN</a:t>
                </a:r>
                <a:endParaRPr lang="tr-TR" dirty="0"/>
              </a:p>
            </p:txBody>
          </p:sp>
          <p:sp>
            <p:nvSpPr>
              <p:cNvPr id="37" name="36 Dikdörtgen"/>
              <p:cNvSpPr/>
              <p:nvPr/>
            </p:nvSpPr>
            <p:spPr>
              <a:xfrm flipV="1">
                <a:off x="763960" y="1997224"/>
                <a:ext cx="1224136" cy="72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42" name="41 Metin kutusu"/>
            <p:cNvSpPr txBox="1"/>
            <p:nvPr/>
          </p:nvSpPr>
          <p:spPr>
            <a:xfrm>
              <a:off x="971600" y="30689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 kg</a:t>
              </a:r>
              <a:endParaRPr lang="tr-TR" dirty="0"/>
            </a:p>
          </p:txBody>
        </p:sp>
      </p:grpSp>
      <p:grpSp>
        <p:nvGrpSpPr>
          <p:cNvPr id="49" name="48 Grup"/>
          <p:cNvGrpSpPr/>
          <p:nvPr/>
        </p:nvGrpSpPr>
        <p:grpSpPr>
          <a:xfrm>
            <a:off x="2195736" y="4005064"/>
            <a:ext cx="1368152" cy="2160240"/>
            <a:chOff x="2195736" y="4005064"/>
            <a:chExt cx="1368152" cy="2160240"/>
          </a:xfrm>
        </p:grpSpPr>
        <p:grpSp>
          <p:nvGrpSpPr>
            <p:cNvPr id="38" name="37 Grup"/>
            <p:cNvGrpSpPr/>
            <p:nvPr/>
          </p:nvGrpSpPr>
          <p:grpSpPr>
            <a:xfrm>
              <a:off x="2195736" y="4005064"/>
              <a:ext cx="1368152" cy="2160240"/>
              <a:chOff x="763960" y="1925216"/>
              <a:chExt cx="1368152" cy="2160240"/>
            </a:xfrm>
          </p:grpSpPr>
          <p:sp>
            <p:nvSpPr>
              <p:cNvPr id="39" name="38 Küp"/>
              <p:cNvSpPr/>
              <p:nvPr/>
            </p:nvSpPr>
            <p:spPr>
              <a:xfrm>
                <a:off x="763960" y="1925216"/>
                <a:ext cx="1368152" cy="2160240"/>
              </a:xfrm>
              <a:prstGeom prst="cube">
                <a:avLst>
                  <a:gd name="adj" fmla="val 113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Metin kutusu"/>
              <p:cNvSpPr txBox="1"/>
              <p:nvPr/>
            </p:nvSpPr>
            <p:spPr>
              <a:xfrm>
                <a:off x="1124000" y="2933328"/>
                <a:ext cx="55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UN</a:t>
                </a:r>
                <a:endParaRPr lang="tr-TR" dirty="0"/>
              </a:p>
            </p:txBody>
          </p:sp>
          <p:sp>
            <p:nvSpPr>
              <p:cNvPr id="41" name="40 Dikdörtgen"/>
              <p:cNvSpPr/>
              <p:nvPr/>
            </p:nvSpPr>
            <p:spPr>
              <a:xfrm flipV="1">
                <a:off x="763960" y="1997224"/>
                <a:ext cx="1224136" cy="72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43" name="42 Metin kutusu"/>
            <p:cNvSpPr txBox="1"/>
            <p:nvPr/>
          </p:nvSpPr>
          <p:spPr>
            <a:xfrm>
              <a:off x="2555776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 kg</a:t>
              </a:r>
              <a:endParaRPr lang="tr-TR" dirty="0"/>
            </a:p>
          </p:txBody>
        </p:sp>
      </p:grpSp>
      <p:grpSp>
        <p:nvGrpSpPr>
          <p:cNvPr id="47" name="46 Grup"/>
          <p:cNvGrpSpPr/>
          <p:nvPr/>
        </p:nvGrpSpPr>
        <p:grpSpPr>
          <a:xfrm>
            <a:off x="2123728" y="1700808"/>
            <a:ext cx="1368152" cy="2160240"/>
            <a:chOff x="2123728" y="1700808"/>
            <a:chExt cx="1368152" cy="2160240"/>
          </a:xfrm>
        </p:grpSpPr>
        <p:grpSp>
          <p:nvGrpSpPr>
            <p:cNvPr id="28" name="27 Grup"/>
            <p:cNvGrpSpPr/>
            <p:nvPr/>
          </p:nvGrpSpPr>
          <p:grpSpPr>
            <a:xfrm>
              <a:off x="2123728" y="1700808"/>
              <a:ext cx="1368152" cy="2160240"/>
              <a:chOff x="763960" y="1925216"/>
              <a:chExt cx="1368152" cy="2160240"/>
            </a:xfrm>
          </p:grpSpPr>
          <p:sp>
            <p:nvSpPr>
              <p:cNvPr id="25" name="24 Küp"/>
              <p:cNvSpPr/>
              <p:nvPr/>
            </p:nvSpPr>
            <p:spPr>
              <a:xfrm>
                <a:off x="763960" y="1925216"/>
                <a:ext cx="1368152" cy="2160240"/>
              </a:xfrm>
              <a:prstGeom prst="cube">
                <a:avLst>
                  <a:gd name="adj" fmla="val 113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26" name="25 Metin kutusu"/>
              <p:cNvSpPr txBox="1"/>
              <p:nvPr/>
            </p:nvSpPr>
            <p:spPr>
              <a:xfrm>
                <a:off x="1124000" y="2933328"/>
                <a:ext cx="55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UN</a:t>
                </a:r>
                <a:endParaRPr lang="tr-TR" dirty="0"/>
              </a:p>
            </p:txBody>
          </p:sp>
          <p:sp>
            <p:nvSpPr>
              <p:cNvPr id="27" name="26 Dikdörtgen"/>
              <p:cNvSpPr/>
              <p:nvPr/>
            </p:nvSpPr>
            <p:spPr>
              <a:xfrm flipV="1">
                <a:off x="763960" y="1997224"/>
                <a:ext cx="1224136" cy="72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44" name="43 Metin kutusu"/>
            <p:cNvSpPr txBox="1"/>
            <p:nvPr/>
          </p:nvSpPr>
          <p:spPr>
            <a:xfrm>
              <a:off x="2483768" y="299695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 kg</a:t>
              </a:r>
              <a:endParaRPr lang="tr-TR" dirty="0"/>
            </a:p>
          </p:txBody>
        </p:sp>
      </p:grpSp>
      <p:grpSp>
        <p:nvGrpSpPr>
          <p:cNvPr id="48" name="47 Grup"/>
          <p:cNvGrpSpPr/>
          <p:nvPr/>
        </p:nvGrpSpPr>
        <p:grpSpPr>
          <a:xfrm>
            <a:off x="467544" y="4077072"/>
            <a:ext cx="1368152" cy="2160240"/>
            <a:chOff x="467544" y="4077072"/>
            <a:chExt cx="1368152" cy="2160240"/>
          </a:xfrm>
        </p:grpSpPr>
        <p:grpSp>
          <p:nvGrpSpPr>
            <p:cNvPr id="30" name="29 Grup"/>
            <p:cNvGrpSpPr/>
            <p:nvPr/>
          </p:nvGrpSpPr>
          <p:grpSpPr>
            <a:xfrm>
              <a:off x="467544" y="4077072"/>
              <a:ext cx="1368152" cy="2160240"/>
              <a:chOff x="763960" y="1925216"/>
              <a:chExt cx="1368152" cy="2160240"/>
            </a:xfrm>
          </p:grpSpPr>
          <p:sp>
            <p:nvSpPr>
              <p:cNvPr id="31" name="30 Küp"/>
              <p:cNvSpPr/>
              <p:nvPr/>
            </p:nvSpPr>
            <p:spPr>
              <a:xfrm>
                <a:off x="763960" y="1925216"/>
                <a:ext cx="1368152" cy="2160240"/>
              </a:xfrm>
              <a:prstGeom prst="cube">
                <a:avLst>
                  <a:gd name="adj" fmla="val 113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32" name="31 Metin kutusu"/>
              <p:cNvSpPr txBox="1"/>
              <p:nvPr/>
            </p:nvSpPr>
            <p:spPr>
              <a:xfrm>
                <a:off x="1124000" y="2933328"/>
                <a:ext cx="559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UN</a:t>
                </a:r>
                <a:endParaRPr lang="tr-TR" dirty="0"/>
              </a:p>
            </p:txBody>
          </p:sp>
          <p:sp>
            <p:nvSpPr>
              <p:cNvPr id="33" name="32 Dikdörtgen"/>
              <p:cNvSpPr/>
              <p:nvPr/>
            </p:nvSpPr>
            <p:spPr>
              <a:xfrm flipV="1">
                <a:off x="763960" y="1997224"/>
                <a:ext cx="1224136" cy="72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45" name="44 Metin kutusu"/>
            <p:cNvSpPr txBox="1"/>
            <p:nvPr/>
          </p:nvSpPr>
          <p:spPr>
            <a:xfrm>
              <a:off x="827584" y="54359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 kg</a:t>
              </a:r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404664"/>
            <a:ext cx="813690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Asya Hanım,  salça yapmak için, her birinde 20 kg domates olan kasalardan 3 tane aldı.  Domateslerin 53 kilogramı ile salça yaptığına göre, geriye kaç kilogram domates kalmıştır?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3131840" y="2060848"/>
            <a:ext cx="5760640" cy="2664296"/>
          </a:xfrm>
          <a:prstGeom prst="rect">
            <a:avLst/>
          </a:prstGeom>
          <a:solidFill>
            <a:srgbClr val="EC5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20 kg + 20 kg + 20 kg = 60 kg </a:t>
            </a:r>
          </a:p>
          <a:p>
            <a:r>
              <a:rPr lang="tr-TR" sz="2800" dirty="0" smtClean="0"/>
              <a:t>   </a:t>
            </a:r>
          </a:p>
          <a:p>
            <a:r>
              <a:rPr lang="tr-TR" sz="2800" dirty="0" smtClean="0"/>
              <a:t> 		ya  da </a:t>
            </a:r>
          </a:p>
          <a:p>
            <a:endParaRPr lang="tr-TR" sz="2800" dirty="0" smtClean="0"/>
          </a:p>
          <a:p>
            <a:r>
              <a:rPr lang="tr-TR" sz="2800" dirty="0" smtClean="0"/>
              <a:t> 3  x  20  =  60  kg 	  domates  almıştır</a:t>
            </a:r>
            <a:endParaRPr lang="tr-TR" sz="2800" dirty="0"/>
          </a:p>
        </p:txBody>
      </p:sp>
      <p:grpSp>
        <p:nvGrpSpPr>
          <p:cNvPr id="51" name="50 Grup"/>
          <p:cNvGrpSpPr/>
          <p:nvPr/>
        </p:nvGrpSpPr>
        <p:grpSpPr>
          <a:xfrm>
            <a:off x="179512" y="2780928"/>
            <a:ext cx="2160240" cy="2232248"/>
            <a:chOff x="179512" y="2780928"/>
            <a:chExt cx="2160240" cy="2232248"/>
          </a:xfrm>
        </p:grpSpPr>
        <p:pic>
          <p:nvPicPr>
            <p:cNvPr id="34" name="Picture 2" descr="Domates Salkım Kg - Migro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780928"/>
              <a:ext cx="2160240" cy="2232248"/>
            </a:xfrm>
            <a:prstGeom prst="rect">
              <a:avLst/>
            </a:prstGeom>
            <a:noFill/>
          </p:spPr>
        </p:pic>
        <p:sp>
          <p:nvSpPr>
            <p:cNvPr id="46" name="45 Metin kutusu"/>
            <p:cNvSpPr txBox="1"/>
            <p:nvPr/>
          </p:nvSpPr>
          <p:spPr>
            <a:xfrm rot="20959446">
              <a:off x="1068470" y="411494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20 kg</a:t>
              </a:r>
              <a:endParaRPr lang="tr-TR" b="1" dirty="0"/>
            </a:p>
          </p:txBody>
        </p:sp>
      </p:grpSp>
      <p:grpSp>
        <p:nvGrpSpPr>
          <p:cNvPr id="50" name="49 Grup"/>
          <p:cNvGrpSpPr/>
          <p:nvPr/>
        </p:nvGrpSpPr>
        <p:grpSpPr>
          <a:xfrm>
            <a:off x="323528" y="1196752"/>
            <a:ext cx="2160240" cy="2160240"/>
            <a:chOff x="323528" y="1196752"/>
            <a:chExt cx="2160240" cy="2160240"/>
          </a:xfrm>
        </p:grpSpPr>
        <p:pic>
          <p:nvPicPr>
            <p:cNvPr id="68610" name="Picture 2" descr="Domates Salkım Kg - Migro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196752"/>
              <a:ext cx="2160240" cy="2160240"/>
            </a:xfrm>
            <a:prstGeom prst="rect">
              <a:avLst/>
            </a:prstGeom>
            <a:noFill/>
          </p:spPr>
        </p:pic>
        <p:sp>
          <p:nvSpPr>
            <p:cNvPr id="47" name="46 Metin kutusu"/>
            <p:cNvSpPr txBox="1"/>
            <p:nvPr/>
          </p:nvSpPr>
          <p:spPr>
            <a:xfrm rot="20959446">
              <a:off x="1356502" y="24457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20 kg</a:t>
              </a:r>
              <a:endParaRPr lang="tr-TR" b="1" dirty="0"/>
            </a:p>
          </p:txBody>
        </p:sp>
      </p:grpSp>
      <p:grpSp>
        <p:nvGrpSpPr>
          <p:cNvPr id="52" name="51 Grup"/>
          <p:cNvGrpSpPr/>
          <p:nvPr/>
        </p:nvGrpSpPr>
        <p:grpSpPr>
          <a:xfrm>
            <a:off x="63470" y="4632031"/>
            <a:ext cx="2160240" cy="2230054"/>
            <a:chOff x="63470" y="4632031"/>
            <a:chExt cx="2160240" cy="2230054"/>
          </a:xfrm>
        </p:grpSpPr>
        <p:pic>
          <p:nvPicPr>
            <p:cNvPr id="38" name="Picture 2" descr="Domates Salkım Kg - Migro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5900">
              <a:off x="63470" y="4632031"/>
              <a:ext cx="2160240" cy="2230054"/>
            </a:xfrm>
            <a:prstGeom prst="rect">
              <a:avLst/>
            </a:prstGeom>
            <a:noFill/>
          </p:spPr>
        </p:pic>
        <p:sp>
          <p:nvSpPr>
            <p:cNvPr id="48" name="47 Metin kutusu"/>
            <p:cNvSpPr txBox="1"/>
            <p:nvPr/>
          </p:nvSpPr>
          <p:spPr>
            <a:xfrm rot="21204326">
              <a:off x="852446" y="5974125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20 kg</a:t>
              </a:r>
              <a:endParaRPr lang="tr-TR" b="1" dirty="0"/>
            </a:p>
          </p:txBody>
        </p:sp>
      </p:grpSp>
      <p:sp>
        <p:nvSpPr>
          <p:cNvPr id="49" name="48 Dikdörtgen"/>
          <p:cNvSpPr/>
          <p:nvPr/>
        </p:nvSpPr>
        <p:spPr>
          <a:xfrm>
            <a:off x="3131840" y="4869160"/>
            <a:ext cx="5760640" cy="1512168"/>
          </a:xfrm>
          <a:prstGeom prst="rect">
            <a:avLst/>
          </a:prstGeom>
          <a:solidFill>
            <a:srgbClr val="EC5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 60 kg – 53 kg =  7 kg  domates kalır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 animBg="1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51520" y="3645024"/>
            <a:ext cx="4032448" cy="720080"/>
          </a:xfrm>
          <a:prstGeom prst="rect">
            <a:avLst/>
          </a:prstGeom>
          <a:solidFill>
            <a:srgbClr val="5FA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Toplanan  portakal      ? kg</a:t>
            </a:r>
          </a:p>
        </p:txBody>
      </p:sp>
      <p:sp>
        <p:nvSpPr>
          <p:cNvPr id="6" name="5 Dikdörtgen"/>
          <p:cNvSpPr/>
          <p:nvPr/>
        </p:nvSpPr>
        <p:spPr>
          <a:xfrm>
            <a:off x="5148064" y="4149080"/>
            <a:ext cx="3636912" cy="1152128"/>
          </a:xfrm>
          <a:prstGeom prst="rect">
            <a:avLst/>
          </a:prstGeom>
          <a:solidFill>
            <a:srgbClr val="5FA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48 + 26 =  74 kg portakal toplamıştır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2699792" y="5661248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5805264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Kalan portakal            26 kg</a:t>
            </a:r>
            <a:endParaRPr lang="tr-TR" sz="2800" dirty="0"/>
          </a:p>
        </p:txBody>
      </p:sp>
      <p:sp>
        <p:nvSpPr>
          <p:cNvPr id="14" name="13 Dikdörtgen"/>
          <p:cNvSpPr/>
          <p:nvPr/>
        </p:nvSpPr>
        <p:spPr>
          <a:xfrm>
            <a:off x="323528" y="476672"/>
            <a:ext cx="388843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Onur Bey,  bahçesinden topladığı portakalların ,</a:t>
            </a:r>
          </a:p>
          <a:p>
            <a:r>
              <a:rPr lang="tr-TR" sz="2500" dirty="0" smtClean="0">
                <a:solidFill>
                  <a:schemeClr val="tx1"/>
                </a:solidFill>
              </a:rPr>
              <a:t> 48 kilogramını satmıştır. </a:t>
            </a:r>
          </a:p>
          <a:p>
            <a:r>
              <a:rPr lang="tr-TR" sz="2500" dirty="0" smtClean="0">
                <a:solidFill>
                  <a:schemeClr val="tx1"/>
                </a:solidFill>
              </a:rPr>
              <a:t>Geriye 26 kilogram portakal kaldığına göre, Onur Bey bahçesinden kaç kilogram portakal toplamıştır?</a:t>
            </a:r>
            <a:endParaRPr lang="tr-TR" sz="2500" dirty="0">
              <a:solidFill>
                <a:schemeClr val="tx1"/>
              </a:solidFill>
            </a:endParaRPr>
          </a:p>
        </p:txBody>
      </p:sp>
      <p:pic>
        <p:nvPicPr>
          <p:cNvPr id="81922" name="Picture 2" descr="Portakal Bahçesi - Ottoman Palace'da fotoğraf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608512" cy="3096344"/>
          </a:xfrm>
          <a:prstGeom prst="rect">
            <a:avLst/>
          </a:prstGeom>
          <a:noFill/>
        </p:spPr>
      </p:pic>
      <p:sp>
        <p:nvSpPr>
          <p:cNvPr id="15" name="14 Eksi"/>
          <p:cNvSpPr/>
          <p:nvPr/>
        </p:nvSpPr>
        <p:spPr>
          <a:xfrm>
            <a:off x="2627784" y="5373216"/>
            <a:ext cx="360040" cy="216024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251520" y="4581128"/>
            <a:ext cx="4032448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Satılan  portakal         48 kg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251520" y="3645024"/>
            <a:ext cx="4032448" cy="720080"/>
          </a:xfrm>
          <a:prstGeom prst="rect">
            <a:avLst/>
          </a:prstGeom>
          <a:solidFill>
            <a:srgbClr val="5FA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Toplanan  portakal     74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" grpId="0" animBg="1"/>
      <p:bldP spid="14" grpId="0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Abdullah  Bey, manavındaki  98 kg patatesin,  öğleden </a:t>
            </a:r>
          </a:p>
          <a:p>
            <a:r>
              <a:rPr lang="tr-TR" sz="2500" dirty="0" smtClean="0">
                <a:solidFill>
                  <a:schemeClr val="tx1"/>
                </a:solidFill>
              </a:rPr>
              <a:t>önce 29 kg’ını satıyor. Öğleden sonra ise  24 kg daha satıyor. </a:t>
            </a:r>
          </a:p>
          <a:p>
            <a:r>
              <a:rPr lang="tr-TR" sz="2500" dirty="0" smtClean="0">
                <a:solidFill>
                  <a:schemeClr val="tx1"/>
                </a:solidFill>
              </a:rPr>
              <a:t>Manav Abdullah’ın elinde kaç kg patates kalmıştır?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2492896"/>
            <a:ext cx="43204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Manavdaki patates          98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059832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4581128"/>
            <a:ext cx="43924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Kalan patates                     69 kg</a:t>
            </a:r>
            <a:endParaRPr lang="tr-TR" sz="2400" dirty="0"/>
          </a:p>
        </p:txBody>
      </p:sp>
      <p:sp>
        <p:nvSpPr>
          <p:cNvPr id="13" name="12 Dikdörtgen"/>
          <p:cNvSpPr/>
          <p:nvPr/>
        </p:nvSpPr>
        <p:spPr>
          <a:xfrm>
            <a:off x="395536" y="3429000"/>
            <a:ext cx="43204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Öğleden önce satılan       29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5220072" y="2492896"/>
            <a:ext cx="367240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Elinde kalan patates     69 kg</a:t>
            </a:r>
            <a:endParaRPr lang="tr-TR" sz="2400" dirty="0"/>
          </a:p>
        </p:txBody>
      </p:sp>
      <p:sp>
        <p:nvSpPr>
          <p:cNvPr id="15" name="14 Dikdörtgen"/>
          <p:cNvSpPr/>
          <p:nvPr/>
        </p:nvSpPr>
        <p:spPr>
          <a:xfrm>
            <a:off x="5220072" y="3356992"/>
            <a:ext cx="3672408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Öğleden sonra satılan  24 kg</a:t>
            </a:r>
          </a:p>
        </p:txBody>
      </p:sp>
      <p:cxnSp>
        <p:nvCxnSpPr>
          <p:cNvPr id="16" name="15 Düz Bağlayıcı"/>
          <p:cNvCxnSpPr/>
          <p:nvPr/>
        </p:nvCxnSpPr>
        <p:spPr>
          <a:xfrm>
            <a:off x="7236296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Eksi"/>
          <p:cNvSpPr/>
          <p:nvPr/>
        </p:nvSpPr>
        <p:spPr>
          <a:xfrm>
            <a:off x="7236296" y="4221088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18 Dikdörtgen"/>
          <p:cNvSpPr/>
          <p:nvPr/>
        </p:nvSpPr>
        <p:spPr>
          <a:xfrm>
            <a:off x="5292080" y="4581128"/>
            <a:ext cx="360040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Kalan patates		45 kg                </a:t>
            </a:r>
          </a:p>
        </p:txBody>
      </p:sp>
      <p:sp>
        <p:nvSpPr>
          <p:cNvPr id="20" name="19 Eksi"/>
          <p:cNvSpPr/>
          <p:nvPr/>
        </p:nvSpPr>
        <p:spPr>
          <a:xfrm>
            <a:off x="3059832" y="4221088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332656"/>
            <a:ext cx="813690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Ayşenur, marketten 5 </a:t>
            </a:r>
            <a:r>
              <a:rPr lang="tr-TR" sz="2500" dirty="0" err="1" smtClean="0">
                <a:solidFill>
                  <a:schemeClr val="tx1"/>
                </a:solidFill>
              </a:rPr>
              <a:t>kg’lık</a:t>
            </a:r>
            <a:r>
              <a:rPr lang="tr-TR" sz="2500" dirty="0" smtClean="0">
                <a:solidFill>
                  <a:schemeClr val="tx1"/>
                </a:solidFill>
              </a:rPr>
              <a:t> şeker paketlerinden 2 tane, </a:t>
            </a:r>
          </a:p>
          <a:p>
            <a:r>
              <a:rPr lang="tr-TR" sz="2500" dirty="0" smtClean="0">
                <a:solidFill>
                  <a:schemeClr val="tx1"/>
                </a:solidFill>
              </a:rPr>
              <a:t>2 kg peynir ve 3 kg domates aldı. Ayşenur’un aldığı ürünlerin toplamı kaç kg’dır?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1916832"/>
            <a:ext cx="403244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Şeker  (2 x 5 kg )      10 kg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95536" y="2852936"/>
            <a:ext cx="4032448" cy="639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Peynir                         2 kg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95536" y="3717032"/>
            <a:ext cx="4032448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Domates                    3 kg</a:t>
            </a:r>
            <a:endParaRPr lang="tr-TR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2843808" y="479715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rtı"/>
          <p:cNvSpPr/>
          <p:nvPr/>
        </p:nvSpPr>
        <p:spPr>
          <a:xfrm>
            <a:off x="2771800" y="4509120"/>
            <a:ext cx="288032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5536" y="5013176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Toplam                         15 kg</a:t>
            </a:r>
            <a:endParaRPr lang="tr-TR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Dağhan 35 kg, Derin  39 kg’dır. Berkay’ın kütlesi, iki arkadaşının kütlelerinin toplamından 26 eksiktir. Berkay’ın kütlesi kaç kilogramdır?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2492896"/>
            <a:ext cx="432048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Dağhan                                   35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059832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4581128"/>
            <a:ext cx="43924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İki arkadaşın kütle toplamı   74 kg</a:t>
            </a:r>
            <a:endParaRPr lang="tr-TR" sz="2400" dirty="0"/>
          </a:p>
        </p:txBody>
      </p:sp>
      <p:sp>
        <p:nvSpPr>
          <p:cNvPr id="13" name="12 Dikdörtgen"/>
          <p:cNvSpPr/>
          <p:nvPr/>
        </p:nvSpPr>
        <p:spPr>
          <a:xfrm>
            <a:off x="395536" y="3429000"/>
            <a:ext cx="432048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Derin                                       39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5220072" y="2492896"/>
            <a:ext cx="367240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İkisinin kütlesi               74 kg</a:t>
            </a:r>
            <a:endParaRPr lang="tr-TR" sz="2400" dirty="0"/>
          </a:p>
        </p:txBody>
      </p:sp>
      <p:sp>
        <p:nvSpPr>
          <p:cNvPr id="15" name="14 Dikdörtgen"/>
          <p:cNvSpPr/>
          <p:nvPr/>
        </p:nvSpPr>
        <p:spPr>
          <a:xfrm>
            <a:off x="5220072" y="3356992"/>
            <a:ext cx="3672408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Eksilecek miktar            26 kg</a:t>
            </a:r>
          </a:p>
        </p:txBody>
      </p:sp>
      <p:cxnSp>
        <p:nvCxnSpPr>
          <p:cNvPr id="16" name="15 Düz Bağlayıcı"/>
          <p:cNvCxnSpPr/>
          <p:nvPr/>
        </p:nvCxnSpPr>
        <p:spPr>
          <a:xfrm>
            <a:off x="7236296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Eksi"/>
          <p:cNvSpPr/>
          <p:nvPr/>
        </p:nvSpPr>
        <p:spPr>
          <a:xfrm>
            <a:off x="7236296" y="4221088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18 Dikdörtgen"/>
          <p:cNvSpPr/>
          <p:nvPr/>
        </p:nvSpPr>
        <p:spPr>
          <a:xfrm>
            <a:off x="5292080" y="4581128"/>
            <a:ext cx="360040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Berkay’ın kütlesi          48 kg                </a:t>
            </a:r>
          </a:p>
        </p:txBody>
      </p:sp>
      <p:sp>
        <p:nvSpPr>
          <p:cNvPr id="18" name="17 Artı"/>
          <p:cNvSpPr/>
          <p:nvPr/>
        </p:nvSpPr>
        <p:spPr>
          <a:xfrm>
            <a:off x="3059832" y="4149080"/>
            <a:ext cx="216024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Yuvarlatılmış Dikdörtgen"/>
          <p:cNvSpPr/>
          <p:nvPr/>
        </p:nvSpPr>
        <p:spPr>
          <a:xfrm>
            <a:off x="179512" y="188640"/>
            <a:ext cx="8784976" cy="29523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3200" dirty="0" smtClean="0"/>
              <a:t>Nesne ve varlıkların kütlesini eşit kollu terazi ile tartarak  ölçebiliriz. </a:t>
            </a:r>
            <a:r>
              <a:rPr lang="tr-TR" sz="3000" dirty="0" smtClean="0"/>
              <a:t>Terazinin iki kefesi vardır. Birine tartılacak nesne, diğerine kütlesi belirli ağırlık koyulur. Terazinin kefeleri aynı hizaya geldiğinde, </a:t>
            </a:r>
          </a:p>
          <a:p>
            <a:pPr algn="ctr"/>
            <a:r>
              <a:rPr lang="tr-TR" sz="3000" dirty="0" smtClean="0"/>
              <a:t> tartma işlemi yapılmış olur.</a:t>
            </a:r>
            <a:endParaRPr lang="tr-TR" sz="3000" dirty="0"/>
          </a:p>
        </p:txBody>
      </p:sp>
      <p:grpSp>
        <p:nvGrpSpPr>
          <p:cNvPr id="2" name="44 Grup"/>
          <p:cNvGrpSpPr/>
          <p:nvPr/>
        </p:nvGrpSpPr>
        <p:grpSpPr>
          <a:xfrm>
            <a:off x="35496" y="3628256"/>
            <a:ext cx="9073008" cy="796676"/>
            <a:chOff x="35496" y="2348880"/>
            <a:chExt cx="9073008" cy="7966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1083604" y="2837456"/>
              <a:ext cx="7056000" cy="3081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15 Grup"/>
          <p:cNvGrpSpPr/>
          <p:nvPr/>
        </p:nvGrpSpPr>
        <p:grpSpPr>
          <a:xfrm>
            <a:off x="6372200" y="5877272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2 Grup"/>
          <p:cNvGrpSpPr/>
          <p:nvPr/>
        </p:nvGrpSpPr>
        <p:grpSpPr>
          <a:xfrm>
            <a:off x="6732240" y="4941168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5 Grup"/>
          <p:cNvGrpSpPr/>
          <p:nvPr/>
        </p:nvGrpSpPr>
        <p:grpSpPr>
          <a:xfrm>
            <a:off x="8172400" y="4780384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3" name="22 Grup"/>
          <p:cNvGrpSpPr/>
          <p:nvPr/>
        </p:nvGrpSpPr>
        <p:grpSpPr>
          <a:xfrm>
            <a:off x="2915816" y="3628256"/>
            <a:ext cx="3240360" cy="2304256"/>
            <a:chOff x="2915816" y="2348880"/>
            <a:chExt cx="3240360" cy="2304256"/>
          </a:xfrm>
        </p:grpSpPr>
        <p:grpSp>
          <p:nvGrpSpPr>
            <p:cNvPr id="3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4204320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26" name="22 Grup"/>
          <p:cNvGrpSpPr/>
          <p:nvPr/>
        </p:nvGrpSpPr>
        <p:grpSpPr>
          <a:xfrm>
            <a:off x="7380312" y="5517232"/>
            <a:ext cx="720080" cy="115200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251520" y="116632"/>
            <a:ext cx="496855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Manav Emir, 56 kilogram armudun 29 kilogramını sattı. Geriye kalan armutları  3 kasaya eşit olarak koydu. Bir kasaya kaç kilogram armut koymuştur?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2708920"/>
            <a:ext cx="4320480" cy="720080"/>
          </a:xfrm>
          <a:prstGeom prst="rect">
            <a:avLst/>
          </a:prstGeom>
          <a:solidFill>
            <a:srgbClr val="4A7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Toplam armut                        56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059832" y="4581128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4725144"/>
            <a:ext cx="43924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Kalan armut                            27 kg</a:t>
            </a:r>
            <a:endParaRPr lang="tr-TR" sz="2400" dirty="0"/>
          </a:p>
        </p:txBody>
      </p:sp>
      <p:sp>
        <p:nvSpPr>
          <p:cNvPr id="13" name="12 Dikdörtgen"/>
          <p:cNvSpPr/>
          <p:nvPr/>
        </p:nvSpPr>
        <p:spPr>
          <a:xfrm>
            <a:off x="395536" y="3573016"/>
            <a:ext cx="4320480" cy="720080"/>
          </a:xfrm>
          <a:prstGeom prst="rect">
            <a:avLst/>
          </a:prstGeom>
          <a:solidFill>
            <a:srgbClr val="4A7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Satılan armut                         29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323528" y="5877272"/>
            <a:ext cx="5256584" cy="648072"/>
          </a:xfrm>
          <a:prstGeom prst="rect">
            <a:avLst/>
          </a:prstGeom>
          <a:solidFill>
            <a:srgbClr val="4A7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27 : 3 = 9 kg   Bir kasaya koyulan armut</a:t>
            </a:r>
            <a:endParaRPr lang="tr-TR" sz="2400" dirty="0"/>
          </a:p>
        </p:txBody>
      </p:sp>
      <p:sp>
        <p:nvSpPr>
          <p:cNvPr id="17" name="16 Eksi"/>
          <p:cNvSpPr/>
          <p:nvPr/>
        </p:nvSpPr>
        <p:spPr>
          <a:xfrm>
            <a:off x="3059832" y="4365104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9090" name="Picture 2" descr="Ürün Kategorileri SEBZE VE MEYVE KASALARI - Kassan Plast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005064"/>
            <a:ext cx="2664296" cy="1340768"/>
          </a:xfrm>
          <a:prstGeom prst="rect">
            <a:avLst/>
          </a:prstGeom>
          <a:noFill/>
        </p:spPr>
      </p:pic>
      <p:pic>
        <p:nvPicPr>
          <p:cNvPr id="20" name="Picture 2" descr="Ürün Kategorileri SEBZE VE MEYVE KASALARI - Kassan Plast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301208"/>
            <a:ext cx="2664296" cy="1340768"/>
          </a:xfrm>
          <a:prstGeom prst="rect">
            <a:avLst/>
          </a:prstGeom>
          <a:noFill/>
        </p:spPr>
      </p:pic>
      <p:pic>
        <p:nvPicPr>
          <p:cNvPr id="21" name="Picture 2" descr="Ürün Kategorileri SEBZE VE MEYVE KASALARI - Kassan Plast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780928"/>
            <a:ext cx="2664296" cy="1340768"/>
          </a:xfrm>
          <a:prstGeom prst="rect">
            <a:avLst/>
          </a:prstGeom>
          <a:noFill/>
        </p:spPr>
      </p:pic>
      <p:pic>
        <p:nvPicPr>
          <p:cNvPr id="89092" name="Picture 4" descr="Fadıllı İncir- Armut Resim ve Galeri Sayfas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6004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404664"/>
            <a:ext cx="813690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Enes ve Fatih   28 kg ceviz topladılar.  Topladıkları cevizleri aralarında eşit olarak paylaştılar. Her birine kaç kg ceviz düşmüştür?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49" name="48 Dikdörtgen"/>
          <p:cNvSpPr/>
          <p:nvPr/>
        </p:nvSpPr>
        <p:spPr>
          <a:xfrm>
            <a:off x="539552" y="5445224"/>
            <a:ext cx="8208912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 28 : 2 = 14 kg ceviz düşer</a:t>
            </a:r>
            <a:endParaRPr lang="tr-TR" sz="2800" dirty="0"/>
          </a:p>
        </p:txBody>
      </p:sp>
      <p:pic>
        <p:nvPicPr>
          <p:cNvPr id="94210" name="Picture 2" descr="Büyük tehlike: Açıkta satılan ceviz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80648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251520" y="116632"/>
            <a:ext cx="496855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Berra Hanım, 20 kilogram mercimeğin 2 kg  ile köfte yaptı. Kalan mercimekleri  3 kavanoza eşit olarak koydu. Bir kavanoza koyduğu mercimek kaç kilogramdır?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2708920"/>
            <a:ext cx="4320480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Toplam mercimek                  20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059832" y="4581128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4725144"/>
            <a:ext cx="43924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Kalan mercimek                      18 kg</a:t>
            </a:r>
            <a:endParaRPr lang="tr-TR" sz="2400" dirty="0"/>
          </a:p>
        </p:txBody>
      </p:sp>
      <p:sp>
        <p:nvSpPr>
          <p:cNvPr id="13" name="12 Dikdörtgen"/>
          <p:cNvSpPr/>
          <p:nvPr/>
        </p:nvSpPr>
        <p:spPr>
          <a:xfrm>
            <a:off x="395536" y="3573016"/>
            <a:ext cx="4320480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Köfte yapılan mercimek         2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323528" y="5877272"/>
            <a:ext cx="5976664" cy="6480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/>
              <a:t>18 : 3 = 6 kg   Bir kavanoza koyulan mercimek</a:t>
            </a:r>
            <a:endParaRPr lang="tr-TR" sz="2400" dirty="0"/>
          </a:p>
        </p:txBody>
      </p:sp>
      <p:sp>
        <p:nvSpPr>
          <p:cNvPr id="17" name="16 Eksi"/>
          <p:cNvSpPr/>
          <p:nvPr/>
        </p:nvSpPr>
        <p:spPr>
          <a:xfrm>
            <a:off x="3059832" y="4365104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6258" name="Picture 2" descr="Biev GLC027 1500 ML Vakumlu Cam Kavanoz Saklama Kabı - markalardan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0"/>
            <a:ext cx="2808312" cy="2592288"/>
          </a:xfrm>
          <a:prstGeom prst="rect">
            <a:avLst/>
          </a:prstGeom>
          <a:noFill/>
        </p:spPr>
      </p:pic>
      <p:pic>
        <p:nvPicPr>
          <p:cNvPr id="16" name="Picture 2" descr="Biev GLC027 1500 ML Vakumlu Cam Kavanoz Saklama Kabı - markalardan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916832"/>
            <a:ext cx="2808312" cy="2592288"/>
          </a:xfrm>
          <a:prstGeom prst="rect">
            <a:avLst/>
          </a:prstGeom>
          <a:noFill/>
        </p:spPr>
      </p:pic>
      <p:pic>
        <p:nvPicPr>
          <p:cNvPr id="18" name="Picture 2" descr="Biev GLC027 1500 ML Vakumlu Cam Kavanoz Saklama Kabı - markalardan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265712"/>
            <a:ext cx="280831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404664"/>
            <a:ext cx="81369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Dora Bey,  manavdan   8 kilogram elma almıştır. Elmalar için manava 56 lira ödediğine göre, elmanın kilosunu kaç liraya almıştır?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683568" y="5013176"/>
            <a:ext cx="7992888" cy="1224136"/>
          </a:xfrm>
          <a:prstGeom prst="rect">
            <a:avLst/>
          </a:prstGeom>
          <a:solidFill>
            <a:srgbClr val="5AB2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56 : 8 = 7 lira elmanın bir kilosunun fiyatı</a:t>
            </a:r>
            <a:endParaRPr lang="tr-TR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24" name="23 Grup"/>
          <p:cNvGrpSpPr/>
          <p:nvPr/>
        </p:nvGrpSpPr>
        <p:grpSpPr>
          <a:xfrm>
            <a:off x="467544" y="1916832"/>
            <a:ext cx="8208912" cy="3240360"/>
            <a:chOff x="395536" y="1556792"/>
            <a:chExt cx="8208912" cy="3240360"/>
          </a:xfrm>
        </p:grpSpPr>
        <p:pic>
          <p:nvPicPr>
            <p:cNvPr id="16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1556792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17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1556792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18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1700808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19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1628800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20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3068960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21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2996952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22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2996952"/>
              <a:ext cx="1728192" cy="1728192"/>
            </a:xfrm>
            <a:prstGeom prst="rect">
              <a:avLst/>
            </a:prstGeom>
            <a:noFill/>
          </p:spPr>
        </p:pic>
        <p:pic>
          <p:nvPicPr>
            <p:cNvPr id="23" name="Picture 2" descr="Elma Starking kg #30032860 | Carrefour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6256" y="2996952"/>
              <a:ext cx="1728192" cy="17281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260648"/>
            <a:ext cx="813690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Zeynep  28  kg’dır.  Nisa, Zeynep’ten  2 kilogram fazladır. Gökçe  ise  arkadaşlarının kütlelerinin  toplamından 17 kilogram eksiktir. Gökçe  kaç kilogramdır?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2492896"/>
            <a:ext cx="4320480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Zeynep                                  28 kg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3059832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23528" y="4581128"/>
            <a:ext cx="439248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İki arkadaşın kütle toplamı   58 kg</a:t>
            </a:r>
            <a:endParaRPr lang="tr-TR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95536" y="3429000"/>
            <a:ext cx="4320480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Nisa    (28 + 2 )                     30 kg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5220072" y="2492896"/>
            <a:ext cx="367240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İkisinin kütlesi               58 kg</a:t>
            </a:r>
            <a:endParaRPr lang="tr-TR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220072" y="3356992"/>
            <a:ext cx="367240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Eksilecek miktar            17 kg</a:t>
            </a:r>
          </a:p>
        </p:txBody>
      </p:sp>
      <p:cxnSp>
        <p:nvCxnSpPr>
          <p:cNvPr id="16" name="15 Düz Bağlayıcı"/>
          <p:cNvCxnSpPr/>
          <p:nvPr/>
        </p:nvCxnSpPr>
        <p:spPr>
          <a:xfrm>
            <a:off x="7236296" y="443711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Eksi"/>
          <p:cNvSpPr/>
          <p:nvPr/>
        </p:nvSpPr>
        <p:spPr>
          <a:xfrm>
            <a:off x="7236296" y="4221088"/>
            <a:ext cx="288032" cy="72008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18 Dikdörtgen"/>
          <p:cNvSpPr/>
          <p:nvPr/>
        </p:nvSpPr>
        <p:spPr>
          <a:xfrm>
            <a:off x="5292080" y="4581128"/>
            <a:ext cx="3600400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ysClr val="windowText" lastClr="000000"/>
                </a:solidFill>
              </a:rPr>
              <a:t>Gökçe’nin kütlesi         41 kg                </a:t>
            </a:r>
          </a:p>
        </p:txBody>
      </p:sp>
      <p:sp>
        <p:nvSpPr>
          <p:cNvPr id="18" name="17 Artı"/>
          <p:cNvSpPr/>
          <p:nvPr/>
        </p:nvSpPr>
        <p:spPr>
          <a:xfrm>
            <a:off x="3059832" y="4149080"/>
            <a:ext cx="216024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683568" y="764704"/>
            <a:ext cx="81369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 smtClean="0">
                <a:solidFill>
                  <a:schemeClr val="tx1"/>
                </a:solidFill>
              </a:rPr>
              <a:t>Ömer  35 kg, Yaman   28 kg, Rabia ise 27 kg olduğuna göre üç arkadaşın kütleleri toplamı kaçtır?</a:t>
            </a:r>
            <a:endParaRPr lang="tr-TR" sz="2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95536" y="1916832"/>
            <a:ext cx="4032448" cy="720080"/>
          </a:xfrm>
          <a:prstGeom prst="rect">
            <a:avLst/>
          </a:prstGeom>
          <a:solidFill>
            <a:srgbClr val="D1E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Ömer             35 kg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95536" y="2852936"/>
            <a:ext cx="4032448" cy="639688"/>
          </a:xfrm>
          <a:prstGeom prst="rect">
            <a:avLst/>
          </a:prstGeom>
          <a:solidFill>
            <a:srgbClr val="D1E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Yaman           28 kg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95536" y="3717032"/>
            <a:ext cx="4032448" cy="648072"/>
          </a:xfrm>
          <a:prstGeom prst="rect">
            <a:avLst/>
          </a:prstGeom>
          <a:solidFill>
            <a:srgbClr val="D1E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ysClr val="windowText" lastClr="000000"/>
                </a:solidFill>
              </a:rPr>
              <a:t>Rabia              27 kg</a:t>
            </a:r>
            <a:endParaRPr lang="tr-TR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1619672" y="4797152"/>
            <a:ext cx="1584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rtı"/>
          <p:cNvSpPr/>
          <p:nvPr/>
        </p:nvSpPr>
        <p:spPr>
          <a:xfrm>
            <a:off x="1547664" y="4509120"/>
            <a:ext cx="288032" cy="288032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5536" y="5013176"/>
            <a:ext cx="40324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Toplam             90 kg</a:t>
            </a:r>
            <a:endParaRPr lang="tr-TR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1960" y="6381328"/>
            <a:ext cx="1276350" cy="304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Egitimarsivi.Net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236296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7884368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99955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15 Grup"/>
          <p:cNvGrpSpPr/>
          <p:nvPr/>
        </p:nvGrpSpPr>
        <p:grpSpPr>
          <a:xfrm>
            <a:off x="6893024" y="52459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6" name="22 Grup"/>
          <p:cNvGrpSpPr/>
          <p:nvPr/>
        </p:nvGrpSpPr>
        <p:grpSpPr>
          <a:xfrm>
            <a:off x="7668344" y="5301208"/>
            <a:ext cx="720080" cy="115200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236296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7884368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15 Grup"/>
          <p:cNvGrpSpPr/>
          <p:nvPr/>
        </p:nvGrpSpPr>
        <p:grpSpPr>
          <a:xfrm>
            <a:off x="6893024" y="52459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6" name="22 Grup"/>
          <p:cNvGrpSpPr/>
          <p:nvPr/>
        </p:nvGrpSpPr>
        <p:grpSpPr>
          <a:xfrm>
            <a:off x="7668344" y="5301208"/>
            <a:ext cx="720080" cy="115200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9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236296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7884368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9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220486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29" name="28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3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3" name="15 Grup"/>
          <p:cNvGrpSpPr/>
          <p:nvPr/>
        </p:nvGrpSpPr>
        <p:grpSpPr>
          <a:xfrm>
            <a:off x="6893024" y="5245968"/>
            <a:ext cx="504056" cy="720080"/>
            <a:chOff x="5364088" y="4653136"/>
            <a:chExt cx="504056" cy="792088"/>
          </a:xfrm>
        </p:grpSpPr>
        <p:sp>
          <p:nvSpPr>
            <p:cNvPr id="34" name="3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3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6" name="22 Grup"/>
          <p:cNvGrpSpPr/>
          <p:nvPr/>
        </p:nvGrpSpPr>
        <p:grpSpPr>
          <a:xfrm>
            <a:off x="7668344" y="5301208"/>
            <a:ext cx="720080" cy="1152000"/>
            <a:chOff x="5364088" y="4653136"/>
            <a:chExt cx="504056" cy="792088"/>
          </a:xfrm>
        </p:grpSpPr>
        <p:sp>
          <p:nvSpPr>
            <p:cNvPr id="37" name="3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3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"/>
          <p:cNvGrpSpPr/>
          <p:nvPr/>
        </p:nvGrpSpPr>
        <p:grpSpPr>
          <a:xfrm rot="-900000">
            <a:off x="35496" y="3356992"/>
            <a:ext cx="9073008" cy="776576"/>
            <a:chOff x="35496" y="2348880"/>
            <a:chExt cx="9073008" cy="776576"/>
          </a:xfrm>
        </p:grpSpPr>
        <p:sp>
          <p:nvSpPr>
            <p:cNvPr id="42" name="41 Yuvarlatılmış Dikdörtgen"/>
            <p:cNvSpPr/>
            <p:nvPr/>
          </p:nvSpPr>
          <p:spPr>
            <a:xfrm>
              <a:off x="7164288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40 Yuvarlatılmış Dikdörtgen"/>
            <p:cNvSpPr/>
            <p:nvPr/>
          </p:nvSpPr>
          <p:spPr>
            <a:xfrm>
              <a:off x="1331640" y="2708920"/>
              <a:ext cx="720080" cy="279648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7" name="6 Yuvarlatılmış Dikdörtgen"/>
            <p:cNvSpPr/>
            <p:nvPr/>
          </p:nvSpPr>
          <p:spPr>
            <a:xfrm>
              <a:off x="899592" y="2837456"/>
              <a:ext cx="7272000" cy="288000"/>
            </a:xfrm>
            <a:prstGeom prst="roundRect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6" name="5 Oval"/>
            <p:cNvSpPr/>
            <p:nvPr/>
          </p:nvSpPr>
          <p:spPr>
            <a:xfrm>
              <a:off x="35496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3" name="42 Oval"/>
            <p:cNvSpPr/>
            <p:nvPr/>
          </p:nvSpPr>
          <p:spPr>
            <a:xfrm>
              <a:off x="6012160" y="2348880"/>
              <a:ext cx="3096344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" name="15 Grup"/>
          <p:cNvGrpSpPr/>
          <p:nvPr/>
        </p:nvGrpSpPr>
        <p:grpSpPr>
          <a:xfrm>
            <a:off x="6804248" y="2204864"/>
            <a:ext cx="504056" cy="720080"/>
            <a:chOff x="5364088" y="4653136"/>
            <a:chExt cx="504056" cy="792088"/>
          </a:xfrm>
        </p:grpSpPr>
        <p:sp>
          <p:nvSpPr>
            <p:cNvPr id="17" name="1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7308304" y="4725144"/>
            <a:ext cx="576064" cy="944488"/>
            <a:chOff x="5364088" y="4653136"/>
            <a:chExt cx="504056" cy="792088"/>
          </a:xfrm>
        </p:grpSpPr>
        <p:sp>
          <p:nvSpPr>
            <p:cNvPr id="24" name="23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</a:t>
              </a:r>
              <a:r>
                <a:rPr lang="tr-TR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24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" name="25 Grup"/>
          <p:cNvGrpSpPr/>
          <p:nvPr/>
        </p:nvGrpSpPr>
        <p:grpSpPr>
          <a:xfrm>
            <a:off x="8028384" y="4293096"/>
            <a:ext cx="936104" cy="1384920"/>
            <a:chOff x="5364088" y="4653136"/>
            <a:chExt cx="504056" cy="792088"/>
          </a:xfrm>
        </p:grpSpPr>
        <p:sp>
          <p:nvSpPr>
            <p:cNvPr id="27" name="26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5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27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8" name="22 Grup"/>
          <p:cNvGrpSpPr/>
          <p:nvPr/>
        </p:nvGrpSpPr>
        <p:grpSpPr>
          <a:xfrm>
            <a:off x="2915816" y="3140968"/>
            <a:ext cx="3240360" cy="2304256"/>
            <a:chOff x="2915816" y="2348880"/>
            <a:chExt cx="3240360" cy="2304256"/>
          </a:xfrm>
        </p:grpSpPr>
        <p:grpSp>
          <p:nvGrpSpPr>
            <p:cNvPr id="9" name="43 Grup"/>
            <p:cNvGrpSpPr/>
            <p:nvPr/>
          </p:nvGrpSpPr>
          <p:grpSpPr>
            <a:xfrm>
              <a:off x="2915816" y="2348880"/>
              <a:ext cx="3240360" cy="2304256"/>
              <a:chOff x="2915816" y="2348880"/>
              <a:chExt cx="3240360" cy="2304256"/>
            </a:xfrm>
          </p:grpSpPr>
          <p:sp>
            <p:nvSpPr>
              <p:cNvPr id="39" name="38 Akış Çizelgesi: Gecikme"/>
              <p:cNvSpPr/>
              <p:nvPr/>
            </p:nvSpPr>
            <p:spPr>
              <a:xfrm rot="16200000">
                <a:off x="3527884" y="2672916"/>
                <a:ext cx="2016224" cy="1368152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40" name="39 Yuvarlatılmış Dikdörtgen"/>
              <p:cNvSpPr/>
              <p:nvPr/>
            </p:nvSpPr>
            <p:spPr>
              <a:xfrm>
                <a:off x="2915816" y="4365104"/>
                <a:ext cx="3240360" cy="2880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sp>
          <p:nvSpPr>
            <p:cNvPr id="30" name="29 Akış Çizelgesi: Bağlayıcı"/>
            <p:cNvSpPr/>
            <p:nvPr/>
          </p:nvSpPr>
          <p:spPr>
            <a:xfrm>
              <a:off x="4067944" y="2780928"/>
              <a:ext cx="936104" cy="864096"/>
            </a:xfrm>
            <a:prstGeom prst="flowChartConnector">
              <a:avLst/>
            </a:prstGeom>
            <a:solidFill>
              <a:srgbClr val="63A9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1" name="30 Yukarı Ok"/>
          <p:cNvSpPr/>
          <p:nvPr/>
        </p:nvSpPr>
        <p:spPr>
          <a:xfrm rot="-900000">
            <a:off x="4499992" y="3717032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6592">
            <a:off x="-180528" y="2204864"/>
            <a:ext cx="3423395" cy="21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15 Grup"/>
          <p:cNvGrpSpPr/>
          <p:nvPr/>
        </p:nvGrpSpPr>
        <p:grpSpPr>
          <a:xfrm>
            <a:off x="6588224" y="4941168"/>
            <a:ext cx="504056" cy="720080"/>
            <a:chOff x="5364088" y="4653136"/>
            <a:chExt cx="504056" cy="792088"/>
          </a:xfrm>
        </p:grpSpPr>
        <p:sp>
          <p:nvSpPr>
            <p:cNvPr id="45" name="44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47" name="15 Grup"/>
          <p:cNvGrpSpPr/>
          <p:nvPr/>
        </p:nvGrpSpPr>
        <p:grpSpPr>
          <a:xfrm>
            <a:off x="6740624" y="5093568"/>
            <a:ext cx="504056" cy="720080"/>
            <a:chOff x="5364088" y="4653136"/>
            <a:chExt cx="504056" cy="792088"/>
          </a:xfrm>
        </p:grpSpPr>
        <p:sp>
          <p:nvSpPr>
            <p:cNvPr id="48" name="47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 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48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50" name="22 Grup"/>
          <p:cNvGrpSpPr/>
          <p:nvPr/>
        </p:nvGrpSpPr>
        <p:grpSpPr>
          <a:xfrm>
            <a:off x="7812360" y="5301208"/>
            <a:ext cx="720080" cy="1152000"/>
            <a:chOff x="5364088" y="4653136"/>
            <a:chExt cx="504056" cy="792088"/>
          </a:xfrm>
        </p:grpSpPr>
        <p:sp>
          <p:nvSpPr>
            <p:cNvPr id="51" name="50 Teneke"/>
            <p:cNvSpPr/>
            <p:nvPr/>
          </p:nvSpPr>
          <p:spPr>
            <a:xfrm>
              <a:off x="5364088" y="4797152"/>
              <a:ext cx="504056" cy="648072"/>
            </a:xfrm>
            <a:prstGeom prst="can">
              <a:avLst>
                <a:gd name="adj" fmla="val 15310"/>
              </a:avLst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3 </a:t>
              </a:r>
            </a:p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kg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51 Teneke"/>
            <p:cNvSpPr/>
            <p:nvPr/>
          </p:nvSpPr>
          <p:spPr>
            <a:xfrm rot="10800000" flipV="1">
              <a:off x="5493333" y="4653136"/>
              <a:ext cx="245566" cy="216024"/>
            </a:xfrm>
            <a:prstGeom prst="can">
              <a:avLst/>
            </a:prstGeom>
            <a:gradFill flip="none" rotWithShape="1">
              <a:gsLst>
                <a:gs pos="0">
                  <a:srgbClr val="6D6D6D">
                    <a:shade val="30000"/>
                    <a:satMod val="115000"/>
                  </a:srgbClr>
                </a:gs>
                <a:gs pos="50000">
                  <a:srgbClr val="6D6D6D">
                    <a:shade val="67500"/>
                    <a:satMod val="115000"/>
                  </a:srgbClr>
                </a:gs>
                <a:gs pos="100000">
                  <a:srgbClr val="6D6D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1292</Words>
  <Application>Microsoft Office PowerPoint</Application>
  <PresentationFormat>Ekran Gösterisi (4:3)</PresentationFormat>
  <Paragraphs>359</Paragraphs>
  <Slides>55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Ayşe Yıldız</dc:creator>
  <cp:lastModifiedBy>teknik servis 11b</cp:lastModifiedBy>
  <cp:revision>126</cp:revision>
  <dcterms:created xsi:type="dcterms:W3CDTF">2020-05-09T19:33:23Z</dcterms:created>
  <dcterms:modified xsi:type="dcterms:W3CDTF">2020-08-09T22:59:34Z</dcterms:modified>
</cp:coreProperties>
</file>