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2" r:id="rId2"/>
    <p:sldId id="256" r:id="rId3"/>
    <p:sldId id="258" r:id="rId4"/>
    <p:sldId id="259" r:id="rId5"/>
    <p:sldId id="263" r:id="rId6"/>
    <p:sldId id="268" r:id="rId7"/>
    <p:sldId id="269" r:id="rId8"/>
    <p:sldId id="272" r:id="rId9"/>
    <p:sldId id="274" r:id="rId10"/>
    <p:sldId id="277" r:id="rId11"/>
    <p:sldId id="276" r:id="rId12"/>
    <p:sldId id="267" r:id="rId13"/>
    <p:sldId id="266" r:id="rId14"/>
    <p:sldId id="278" r:id="rId15"/>
    <p:sldId id="280" r:id="rId16"/>
    <p:sldId id="284" r:id="rId17"/>
    <p:sldId id="261" r:id="rId18"/>
    <p:sldId id="282" r:id="rId19"/>
    <p:sldId id="283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4B074F-64F7-4163-B3F0-54554DA8D1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3A2CF44-4CFC-41B5-B9F3-BA6969F84ED4}">
      <dgm:prSet phldrT="[Metin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>
            <a:spcAft>
              <a:spcPts val="0"/>
            </a:spcAft>
          </a:pPr>
          <a:r>
            <a:rPr lang="tr-TR" sz="3500" b="1" dirty="0" smtClean="0"/>
            <a:t>BÜTÜN</a:t>
          </a:r>
        </a:p>
        <a:p>
          <a:pPr algn="ctr">
            <a:spcAft>
              <a:spcPts val="0"/>
            </a:spcAft>
          </a:pPr>
          <a:r>
            <a:rPr lang="tr-TR" sz="3500" b="1" dirty="0" smtClean="0"/>
            <a:t>(TAM) </a:t>
          </a:r>
          <a:endParaRPr lang="tr-TR" sz="3500" b="1" dirty="0"/>
        </a:p>
      </dgm:t>
    </dgm:pt>
    <dgm:pt modelId="{2465CE1C-3702-4E69-A934-1644B2487A72}" type="parTrans" cxnId="{4FE8B5A7-0105-4533-AD4F-988D677E39CC}">
      <dgm:prSet/>
      <dgm:spPr/>
      <dgm:t>
        <a:bodyPr/>
        <a:lstStyle/>
        <a:p>
          <a:endParaRPr lang="tr-TR"/>
        </a:p>
      </dgm:t>
    </dgm:pt>
    <dgm:pt modelId="{E9C7F48B-C5FD-4989-AE23-FFE2AA21660A}" type="sibTrans" cxnId="{4FE8B5A7-0105-4533-AD4F-988D677E39CC}">
      <dgm:prSet/>
      <dgm:spPr/>
      <dgm:t>
        <a:bodyPr/>
        <a:lstStyle/>
        <a:p>
          <a:endParaRPr lang="tr-TR"/>
        </a:p>
      </dgm:t>
    </dgm:pt>
    <dgm:pt modelId="{DE907095-0DCA-4BDF-A239-709EB28437F4}" type="pres">
      <dgm:prSet presAssocID="{734B074F-64F7-4163-B3F0-54554DA8D1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56426A9-7A86-41FF-A2ED-DE7FC7919D65}" type="pres">
      <dgm:prSet presAssocID="{E3A2CF44-4CFC-41B5-B9F3-BA6969F84ED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ECEC1CF-C40C-46A0-A46C-9E8216F0F62E}" type="presOf" srcId="{734B074F-64F7-4163-B3F0-54554DA8D111}" destId="{DE907095-0DCA-4BDF-A239-709EB28437F4}" srcOrd="0" destOrd="0" presId="urn:microsoft.com/office/officeart/2005/8/layout/vList2"/>
    <dgm:cxn modelId="{84589B86-CA8D-45ED-A435-676465E0532C}" type="presOf" srcId="{E3A2CF44-4CFC-41B5-B9F3-BA6969F84ED4}" destId="{756426A9-7A86-41FF-A2ED-DE7FC7919D65}" srcOrd="0" destOrd="0" presId="urn:microsoft.com/office/officeart/2005/8/layout/vList2"/>
    <dgm:cxn modelId="{4FE8B5A7-0105-4533-AD4F-988D677E39CC}" srcId="{734B074F-64F7-4163-B3F0-54554DA8D111}" destId="{E3A2CF44-4CFC-41B5-B9F3-BA6969F84ED4}" srcOrd="0" destOrd="0" parTransId="{2465CE1C-3702-4E69-A934-1644B2487A72}" sibTransId="{E9C7F48B-C5FD-4989-AE23-FFE2AA21660A}"/>
    <dgm:cxn modelId="{24F09BDA-ED9D-4F81-A01F-7D75D905905B}" type="presParOf" srcId="{DE907095-0DCA-4BDF-A239-709EB28437F4}" destId="{756426A9-7A86-41FF-A2ED-DE7FC7919D6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4B074F-64F7-4163-B3F0-54554DA8D1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3A2CF44-4CFC-41B5-B9F3-BA6969F84ED4}">
      <dgm:prSet phldrT="[Metin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tr-TR" b="1" dirty="0" smtClean="0"/>
            <a:t>BÜTÜN (TAM) : </a:t>
          </a:r>
          <a:r>
            <a:rPr lang="tr-TR" dirty="0" smtClean="0"/>
            <a:t>Parçalanmamış, bölünmemiş ve parçası alınmamış nesnelere bütün denir.</a:t>
          </a:r>
          <a:endParaRPr lang="tr-TR" dirty="0"/>
        </a:p>
      </dgm:t>
    </dgm:pt>
    <dgm:pt modelId="{2465CE1C-3702-4E69-A934-1644B2487A72}" type="parTrans" cxnId="{4FE8B5A7-0105-4533-AD4F-988D677E39CC}">
      <dgm:prSet/>
      <dgm:spPr/>
      <dgm:t>
        <a:bodyPr/>
        <a:lstStyle/>
        <a:p>
          <a:endParaRPr lang="tr-TR"/>
        </a:p>
      </dgm:t>
    </dgm:pt>
    <dgm:pt modelId="{E9C7F48B-C5FD-4989-AE23-FFE2AA21660A}" type="sibTrans" cxnId="{4FE8B5A7-0105-4533-AD4F-988D677E39CC}">
      <dgm:prSet/>
      <dgm:spPr/>
      <dgm:t>
        <a:bodyPr/>
        <a:lstStyle/>
        <a:p>
          <a:endParaRPr lang="tr-TR"/>
        </a:p>
      </dgm:t>
    </dgm:pt>
    <dgm:pt modelId="{DE907095-0DCA-4BDF-A239-709EB28437F4}" type="pres">
      <dgm:prSet presAssocID="{734B074F-64F7-4163-B3F0-54554DA8D1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56426A9-7A86-41FF-A2ED-DE7FC7919D65}" type="pres">
      <dgm:prSet presAssocID="{E3A2CF44-4CFC-41B5-B9F3-BA6969F84ED4}" presName="parentText" presStyleLbl="node1" presStyleIdx="0" presStyleCnt="1" custLinFactY="1594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27C4EF2-8956-4A38-BD95-038FD3278EDE}" type="presOf" srcId="{E3A2CF44-4CFC-41B5-B9F3-BA6969F84ED4}" destId="{756426A9-7A86-41FF-A2ED-DE7FC7919D65}" srcOrd="0" destOrd="0" presId="urn:microsoft.com/office/officeart/2005/8/layout/vList2"/>
    <dgm:cxn modelId="{50B755A6-7E14-46A4-BF03-F405D2AB9E89}" type="presOf" srcId="{734B074F-64F7-4163-B3F0-54554DA8D111}" destId="{DE907095-0DCA-4BDF-A239-709EB28437F4}" srcOrd="0" destOrd="0" presId="urn:microsoft.com/office/officeart/2005/8/layout/vList2"/>
    <dgm:cxn modelId="{4FE8B5A7-0105-4533-AD4F-988D677E39CC}" srcId="{734B074F-64F7-4163-B3F0-54554DA8D111}" destId="{E3A2CF44-4CFC-41B5-B9F3-BA6969F84ED4}" srcOrd="0" destOrd="0" parTransId="{2465CE1C-3702-4E69-A934-1644B2487A72}" sibTransId="{E9C7F48B-C5FD-4989-AE23-FFE2AA21660A}"/>
    <dgm:cxn modelId="{9B550733-9136-479E-A1A5-15AB02A761AF}" type="presParOf" srcId="{DE907095-0DCA-4BDF-A239-709EB28437F4}" destId="{756426A9-7A86-41FF-A2ED-DE7FC7919D6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426A9-7A86-41FF-A2ED-DE7FC7919D65}">
      <dsp:nvSpPr>
        <dsp:cNvPr id="0" name=""/>
        <dsp:cNvSpPr/>
      </dsp:nvSpPr>
      <dsp:spPr>
        <a:xfrm>
          <a:off x="0" y="364"/>
          <a:ext cx="2592288" cy="1151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r-TR" sz="3500" b="1" kern="1200" dirty="0" smtClean="0"/>
            <a:t>BÜTÜN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r-TR" sz="3500" b="1" kern="1200" dirty="0" smtClean="0"/>
            <a:t>(TAM) </a:t>
          </a:r>
          <a:endParaRPr lang="tr-TR" sz="3500" b="1" kern="1200" dirty="0"/>
        </a:p>
      </dsp:txBody>
      <dsp:txXfrm>
        <a:off x="56207" y="56571"/>
        <a:ext cx="2479874" cy="1038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426A9-7A86-41FF-A2ED-DE7FC7919D65}">
      <dsp:nvSpPr>
        <dsp:cNvPr id="0" name=""/>
        <dsp:cNvSpPr/>
      </dsp:nvSpPr>
      <dsp:spPr>
        <a:xfrm>
          <a:off x="0" y="6059"/>
          <a:ext cx="8064896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/>
            <a:t>BÜTÜN (TAM) : </a:t>
          </a:r>
          <a:r>
            <a:rPr lang="tr-TR" sz="2700" kern="1200" dirty="0" smtClean="0"/>
            <a:t>Parçalanmamış, bölünmemiş ve parçası alınmamış nesnelere bütün denir.</a:t>
          </a:r>
          <a:endParaRPr lang="tr-TR" sz="2700" kern="1200" dirty="0"/>
        </a:p>
      </dsp:txBody>
      <dsp:txXfrm>
        <a:off x="52431" y="58490"/>
        <a:ext cx="7960034" cy="969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D0E11-EF6D-4730-9931-FDF03988C5B9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9DC76-28CF-49AC-98AA-CD0AB087C1E7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150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9DC76-28CF-49AC-98AA-CD0AB087C1E7}" type="slidenum">
              <a:rPr lang="tr-TR" smtClean="0"/>
              <a:pPr/>
              <a:t>1</a:t>
            </a:fld>
            <a:endParaRPr lang="tr-T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9DC76-28CF-49AC-98AA-CD0AB087C1E7}" type="slidenum">
              <a:rPr lang="tr-TR" smtClean="0"/>
              <a:pPr/>
              <a:t>2</a:t>
            </a:fld>
            <a:endParaRPr lang="tr-T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9DC76-28CF-49AC-98AA-CD0AB087C1E7}" type="slidenum">
              <a:rPr lang="tr-TR" smtClean="0"/>
              <a:pPr/>
              <a:t>3</a:t>
            </a:fld>
            <a:endParaRPr lang="tr-T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9DC76-28CF-49AC-98AA-CD0AB087C1E7}" type="slidenum">
              <a:rPr lang="tr-TR" smtClean="0"/>
              <a:pPr/>
              <a:t>11</a:t>
            </a:fld>
            <a:endParaRPr lang="tr-T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26CB7-3416-4EA9-B730-D53AA0E0F8C0}" type="datetimeFigureOut">
              <a:rPr lang="tr-TR" smtClean="0"/>
              <a:pPr/>
              <a:t>10.08.2020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1AA9-3EF3-4AFA-9989-0A069DD5230E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Yuvarlatılmış Dikdörtgen"/>
          <p:cNvSpPr/>
          <p:nvPr/>
        </p:nvSpPr>
        <p:spPr>
          <a:xfrm>
            <a:off x="539552" y="764704"/>
            <a:ext cx="8064896" cy="39604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0" dirty="0" smtClean="0"/>
              <a:t>KESİR</a:t>
            </a:r>
          </a:p>
          <a:p>
            <a:pPr algn="ctr"/>
            <a:endParaRPr lang="tr-TR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139952" y="5877272"/>
            <a:ext cx="1276350" cy="3048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pitchFamily="34" charset="0"/>
              </a:rPr>
              <a:t>Egitimarsivi.Net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17695" r="47049" b="48012"/>
          <a:stretch>
            <a:fillRect/>
          </a:stretch>
        </p:blipFill>
        <p:spPr bwMode="auto">
          <a:xfrm>
            <a:off x="755576" y="1772816"/>
            <a:ext cx="1584176" cy="122413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2" name="1 Yuvarlatılmış Dikdörtgen"/>
          <p:cNvSpPr/>
          <p:nvPr/>
        </p:nvSpPr>
        <p:spPr>
          <a:xfrm>
            <a:off x="827584" y="188640"/>
            <a:ext cx="7560840" cy="13681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DÜŞÜNELİM- BULALIM</a:t>
            </a:r>
            <a:endParaRPr lang="tr-TR" sz="4500" dirty="0"/>
          </a:p>
        </p:txBody>
      </p:sp>
      <p:sp>
        <p:nvSpPr>
          <p:cNvPr id="2050" name="AutoShape 2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2" name="AutoShape 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4" name="AutoShape 6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6" name="AutoShape 8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2" name="AutoShape 1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4" name="AutoShape 16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6" name="AutoShape 18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8" name="AutoShape 20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" name="13 Yuvarlatılmış Dikdörtgen"/>
          <p:cNvSpPr/>
          <p:nvPr/>
        </p:nvSpPr>
        <p:spPr>
          <a:xfrm>
            <a:off x="971600" y="404664"/>
            <a:ext cx="7560840" cy="648072"/>
          </a:xfrm>
          <a:prstGeom prst="roundRect">
            <a:avLst/>
          </a:prstGeom>
          <a:blipFill>
            <a:blip r:embed="rId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8 ÇEYREK, KAÇ BÜTÜN EDER?</a:t>
            </a:r>
            <a:endParaRPr lang="tr-TR" sz="4500" dirty="0"/>
          </a:p>
        </p:txBody>
      </p:sp>
      <p:sp>
        <p:nvSpPr>
          <p:cNvPr id="28" name="27 Yuvarlatılmış Dikdörtgen"/>
          <p:cNvSpPr/>
          <p:nvPr/>
        </p:nvSpPr>
        <p:spPr>
          <a:xfrm>
            <a:off x="827584" y="5301208"/>
            <a:ext cx="7632848" cy="648072"/>
          </a:xfrm>
          <a:prstGeom prst="roundRect">
            <a:avLst/>
          </a:prstGeom>
          <a:blipFill>
            <a:blip r:embed="rId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500" b="1" dirty="0" smtClean="0"/>
              <a:t>8 ÇEYREK,  2 BÜTÜN EDER.</a:t>
            </a:r>
            <a:endParaRPr lang="tr-TR" sz="3500" b="1" dirty="0"/>
          </a:p>
        </p:txBody>
      </p:sp>
      <p:pic>
        <p:nvPicPr>
          <p:cNvPr id="19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45937" r="47049" b="21787"/>
          <a:stretch>
            <a:fillRect/>
          </a:stretch>
        </p:blipFill>
        <p:spPr bwMode="auto">
          <a:xfrm>
            <a:off x="755576" y="3284984"/>
            <a:ext cx="1584176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8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777" t="17695" r="6334" b="48012"/>
          <a:stretch>
            <a:fillRect/>
          </a:stretch>
        </p:blipFill>
        <p:spPr bwMode="auto">
          <a:xfrm>
            <a:off x="2699792" y="1772816"/>
            <a:ext cx="1512168" cy="122413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9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45936" r="6334" b="21787"/>
          <a:stretch>
            <a:fillRect/>
          </a:stretch>
        </p:blipFill>
        <p:spPr bwMode="auto">
          <a:xfrm>
            <a:off x="2699792" y="3284984"/>
            <a:ext cx="1512168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40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17695" r="47049" b="48012"/>
          <a:stretch>
            <a:fillRect/>
          </a:stretch>
        </p:blipFill>
        <p:spPr bwMode="auto">
          <a:xfrm>
            <a:off x="4860032" y="1844824"/>
            <a:ext cx="1584176" cy="122413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41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45937" r="47049" b="21787"/>
          <a:stretch>
            <a:fillRect/>
          </a:stretch>
        </p:blipFill>
        <p:spPr bwMode="auto">
          <a:xfrm>
            <a:off x="4860032" y="3356992"/>
            <a:ext cx="1584176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42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777" t="17695" r="6334" b="48012"/>
          <a:stretch>
            <a:fillRect/>
          </a:stretch>
        </p:blipFill>
        <p:spPr bwMode="auto">
          <a:xfrm>
            <a:off x="6804248" y="1844824"/>
            <a:ext cx="1512168" cy="122413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43" name="Picture 4" descr="Uzun Karpuz Tohumu - 25 Adet Tohu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45936" r="6334" b="21787"/>
          <a:stretch>
            <a:fillRect/>
          </a:stretch>
        </p:blipFill>
        <p:spPr bwMode="auto">
          <a:xfrm>
            <a:off x="6804248" y="3356992"/>
            <a:ext cx="1512168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6272E-6 L 0.02361 0.02104 " pathEditMode="relative" ptsTypes="AA">
                                      <p:cBhvr>
                                        <p:cTn id="4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70213E-6 L 0.02361 -0.02105 " pathEditMode="relative" ptsTypes="A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8.51064E-7 L -0.01579 0.02104 " pathEditMode="relative" ptsTypes="AA">
                                      <p:cBhvr>
                                        <p:cTn id="4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8.51064E-7 L -0.01579 -0.02104 " pathEditMode="relative" ptsTypes="AA">
                                      <p:cBhvr>
                                        <p:cTn id="5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6272E-6 L 0.02361 0.02104 " pathEditMode="relative" ptsTypes="AA">
                                      <p:cBhvr>
                                        <p:cTn id="5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70213E-6 L 0.02361 -0.02105 " pathEditMode="relative" ptsTypes="AA">
                                      <p:cBhvr>
                                        <p:cTn id="5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8.51064E-7 L -0.01579 0.02104 " pathEditMode="relative" ptsTypes="AA">
                                      <p:cBhvr>
                                        <p:cTn id="5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8.51064E-7 L -0.01579 -0.02104 " pathEditMode="relative" ptsTypes="AA">
                                      <p:cBhvr>
                                        <p:cTn id="5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Yuvarlatılmış Dikdörtgen"/>
          <p:cNvSpPr/>
          <p:nvPr/>
        </p:nvSpPr>
        <p:spPr>
          <a:xfrm>
            <a:off x="827584" y="188640"/>
            <a:ext cx="7560840" cy="13681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DÜŞÜNELİM- BULALIM</a:t>
            </a:r>
            <a:endParaRPr lang="tr-TR" sz="4500" dirty="0"/>
          </a:p>
        </p:txBody>
      </p:sp>
      <p:sp>
        <p:nvSpPr>
          <p:cNvPr id="2050" name="AutoShape 2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2" name="AutoShape 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4" name="AutoShape 6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6" name="AutoShape 8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2" name="AutoShape 1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4" name="AutoShape 16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6" name="AutoShape 18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8" name="AutoShape 20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14" name="13 Yuvarlatılmış Dikdörtgen"/>
          <p:cNvSpPr/>
          <p:nvPr/>
        </p:nvSpPr>
        <p:spPr>
          <a:xfrm>
            <a:off x="899592" y="188640"/>
            <a:ext cx="7560840" cy="648072"/>
          </a:xfrm>
          <a:prstGeom prst="roundRect">
            <a:avLst/>
          </a:prstGeom>
          <a:blipFill>
            <a:blip r:embed="rId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3 BÜTÜN, KAÇ ÇEYREK EDER?</a:t>
            </a:r>
            <a:endParaRPr lang="tr-TR" sz="4500" dirty="0"/>
          </a:p>
        </p:txBody>
      </p:sp>
      <p:sp>
        <p:nvSpPr>
          <p:cNvPr id="28" name="27 Yuvarlatılmış Dikdörtgen"/>
          <p:cNvSpPr/>
          <p:nvPr/>
        </p:nvSpPr>
        <p:spPr>
          <a:xfrm>
            <a:off x="827584" y="6021288"/>
            <a:ext cx="7632848" cy="648072"/>
          </a:xfrm>
          <a:prstGeom prst="roundRect">
            <a:avLst/>
          </a:prstGeom>
          <a:blipFill>
            <a:blip r:embed="rId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500" b="1" dirty="0" smtClean="0"/>
              <a:t>3 BÜTÜN,  12 ÇEYREK EDER.</a:t>
            </a:r>
            <a:endParaRPr lang="tr-TR" sz="3500" b="1" dirty="0"/>
          </a:p>
        </p:txBody>
      </p:sp>
      <p:pic>
        <p:nvPicPr>
          <p:cNvPr id="18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43919" r="6334" b="21787"/>
          <a:stretch>
            <a:fillRect/>
          </a:stretch>
        </p:blipFill>
        <p:spPr bwMode="auto">
          <a:xfrm>
            <a:off x="2699793" y="2204864"/>
            <a:ext cx="1224136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9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45937" r="49085" b="21787"/>
          <a:stretch>
            <a:fillRect/>
          </a:stretch>
        </p:blipFill>
        <p:spPr bwMode="auto">
          <a:xfrm>
            <a:off x="1187625" y="2204864"/>
            <a:ext cx="1512168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0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17695" r="49085" b="50029"/>
          <a:stretch>
            <a:fillRect/>
          </a:stretch>
        </p:blipFill>
        <p:spPr bwMode="auto">
          <a:xfrm>
            <a:off x="1187625" y="1052736"/>
            <a:ext cx="1512168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1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5190" t="17695" r="6334" b="50029"/>
          <a:stretch>
            <a:fillRect/>
          </a:stretch>
        </p:blipFill>
        <p:spPr bwMode="auto">
          <a:xfrm>
            <a:off x="2699793" y="1052736"/>
            <a:ext cx="1224136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2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43919" r="6334" b="21787"/>
          <a:stretch>
            <a:fillRect/>
          </a:stretch>
        </p:blipFill>
        <p:spPr bwMode="auto">
          <a:xfrm>
            <a:off x="6660233" y="2204864"/>
            <a:ext cx="1245315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3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45937" r="49085" b="21787"/>
          <a:stretch>
            <a:fillRect/>
          </a:stretch>
        </p:blipFill>
        <p:spPr bwMode="auto">
          <a:xfrm>
            <a:off x="5148065" y="2204864"/>
            <a:ext cx="1512168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4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17695" r="49085" b="50029"/>
          <a:stretch>
            <a:fillRect/>
          </a:stretch>
        </p:blipFill>
        <p:spPr bwMode="auto">
          <a:xfrm>
            <a:off x="5148065" y="1052736"/>
            <a:ext cx="1512168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5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17695" r="6334" b="50029"/>
          <a:stretch>
            <a:fillRect/>
          </a:stretch>
        </p:blipFill>
        <p:spPr bwMode="auto">
          <a:xfrm>
            <a:off x="6660233" y="1052736"/>
            <a:ext cx="1224136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6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43919" r="6334" b="21787"/>
          <a:stretch>
            <a:fillRect/>
          </a:stretch>
        </p:blipFill>
        <p:spPr bwMode="auto">
          <a:xfrm>
            <a:off x="4716017" y="4509120"/>
            <a:ext cx="1224136" cy="122413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7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45937" r="49085" b="21787"/>
          <a:stretch>
            <a:fillRect/>
          </a:stretch>
        </p:blipFill>
        <p:spPr bwMode="auto">
          <a:xfrm>
            <a:off x="3275856" y="4581128"/>
            <a:ext cx="1440160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9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17695" r="49085" b="50029"/>
          <a:stretch>
            <a:fillRect/>
          </a:stretch>
        </p:blipFill>
        <p:spPr bwMode="auto">
          <a:xfrm>
            <a:off x="3275856" y="3356992"/>
            <a:ext cx="1440160" cy="122413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4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915" t="17695" r="6334" b="50029"/>
          <a:stretch>
            <a:fillRect/>
          </a:stretch>
        </p:blipFill>
        <p:spPr bwMode="auto">
          <a:xfrm>
            <a:off x="4716016" y="3356992"/>
            <a:ext cx="1224136" cy="115212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9.25069E-7 L -0.02761 -0.0208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" y="-10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6272E-6 L 0.02378 -0.0208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" y="-10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92414E-6 L 0.02761 0.0367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180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2 0.03145 L -4.44444E-6 2.22017E-7 " pathEditMode="relative" rAng="0" ptsTypes="AA">
                                      <p:cBhvr>
                                        <p:cTn id="62" dur="200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" y="-16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9.25069E-7 L -0.02761 -0.0208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" y="-100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6272E-6 L 0.02378 -0.0208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" y="-100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92414E-6 L 0.02761 0.0367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18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2 0.03145 L -4.44444E-6 2.22017E-7 " pathEditMode="relative" rAng="0" ptsTypes="AA">
                                      <p:cBhvr>
                                        <p:cTn id="70" dur="2000" spd="-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" y="-16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9.25069E-7 L -0.02761 -0.0208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" y="-100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6272E-6 L 0.02378 -0.0208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" y="-10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92414E-6 L 0.02761 0.0367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18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2 0.03145 L -4.44444E-6 2.22017E-7 " pathEditMode="relative" rAng="0" ptsTypes="AA">
                                      <p:cBhvr>
                                        <p:cTn id="78" dur="20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" y="-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-5731" r="51286"/>
          <a:stretch>
            <a:fillRect/>
          </a:stretch>
        </p:blipFill>
        <p:spPr bwMode="auto">
          <a:xfrm>
            <a:off x="0" y="4005064"/>
            <a:ext cx="1617022" cy="23042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22" name="21 Sağ Ok"/>
          <p:cNvSpPr/>
          <p:nvPr/>
        </p:nvSpPr>
        <p:spPr>
          <a:xfrm>
            <a:off x="3131840" y="4077072"/>
            <a:ext cx="4248472" cy="21602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Bütün kaç parçaya bölündü?</a:t>
            </a:r>
          </a:p>
        </p:txBody>
      </p:sp>
      <p:sp>
        <p:nvSpPr>
          <p:cNvPr id="24" name="23 Sağ Ok"/>
          <p:cNvSpPr/>
          <p:nvPr/>
        </p:nvSpPr>
        <p:spPr>
          <a:xfrm>
            <a:off x="3131840" y="908720"/>
            <a:ext cx="4248472" cy="2016224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Bütünden kaç parça alındı?    </a:t>
            </a:r>
            <a:endParaRPr lang="tr-TR" sz="2500" b="1" dirty="0"/>
          </a:p>
        </p:txBody>
      </p:sp>
      <p:sp>
        <p:nvSpPr>
          <p:cNvPr id="25" name="24 Metin kutusu"/>
          <p:cNvSpPr txBox="1"/>
          <p:nvPr/>
        </p:nvSpPr>
        <p:spPr>
          <a:xfrm>
            <a:off x="7524328" y="3789040"/>
            <a:ext cx="11592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15000" dirty="0" smtClean="0"/>
              <a:t>2</a:t>
            </a:r>
            <a:endParaRPr lang="tr-TR" sz="15000" dirty="0"/>
          </a:p>
        </p:txBody>
      </p:sp>
      <p:sp>
        <p:nvSpPr>
          <p:cNvPr id="29" name="28 Eksi"/>
          <p:cNvSpPr/>
          <p:nvPr/>
        </p:nvSpPr>
        <p:spPr>
          <a:xfrm>
            <a:off x="7164288" y="3356992"/>
            <a:ext cx="1979712" cy="288032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0" name="29 Metin kutusu"/>
          <p:cNvSpPr txBox="1"/>
          <p:nvPr/>
        </p:nvSpPr>
        <p:spPr>
          <a:xfrm>
            <a:off x="7524328" y="620688"/>
            <a:ext cx="11592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15000" dirty="0" smtClean="0"/>
              <a:t>1</a:t>
            </a:r>
            <a:endParaRPr lang="tr-TR" sz="15000" dirty="0"/>
          </a:p>
        </p:txBody>
      </p:sp>
      <p:sp>
        <p:nvSpPr>
          <p:cNvPr id="31" name="30 Yuvarlatılmış Dikdörtgen"/>
          <p:cNvSpPr/>
          <p:nvPr/>
        </p:nvSpPr>
        <p:spPr>
          <a:xfrm>
            <a:off x="1259632" y="188640"/>
            <a:ext cx="6984776" cy="64807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 smtClean="0"/>
              <a:t>KESRİMİZİ SAYI İLE GÖSTERELİM</a:t>
            </a:r>
            <a:endParaRPr lang="tr-TR" sz="3000" b="1" dirty="0"/>
          </a:p>
        </p:txBody>
      </p:sp>
      <p:pic>
        <p:nvPicPr>
          <p:cNvPr id="35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/>
          <a:stretch>
            <a:fillRect/>
          </a:stretch>
        </p:blipFill>
        <p:spPr bwMode="auto">
          <a:xfrm>
            <a:off x="0" y="4005064"/>
            <a:ext cx="1617022" cy="23042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6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/>
          <a:stretch>
            <a:fillRect/>
          </a:stretch>
        </p:blipFill>
        <p:spPr bwMode="auto">
          <a:xfrm>
            <a:off x="1547664" y="4005064"/>
            <a:ext cx="1495745" cy="23042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6632" name="Picture 8" descr="Hand+holding+human+small Görseller, Stok Fotoğraflar ve Vektörler ..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5648"/>
          <a:stretch>
            <a:fillRect/>
          </a:stretch>
        </p:blipFill>
        <p:spPr bwMode="auto">
          <a:xfrm rot="5400000">
            <a:off x="-1245306" y="2477554"/>
            <a:ext cx="3543629" cy="1846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87283E-6 L 0.05521 -3.87283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8.29787E-6 L -0.03142 -8.29787E-6 " pathEditMode="relative" ptsTypes="AA">
                                      <p:cBhvr>
                                        <p:cTn id="2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65896E-6 L 0.00208 -0.4612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31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42 0.04186 L 0.05781 -0.3524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97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1" animBg="1"/>
      <p:bldP spid="24" grpId="0" animBg="1"/>
      <p:bldP spid="25" grpId="0"/>
      <p:bldP spid="29" grpId="0" animBg="1"/>
      <p:bldP spid="30" grpId="0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2492896"/>
            <a:ext cx="1156495" cy="3024336"/>
          </a:xfrm>
          <a:prstGeom prst="rect">
            <a:avLst/>
          </a:prstGeom>
          <a:noFill/>
        </p:spPr>
      </p:pic>
      <p:sp>
        <p:nvSpPr>
          <p:cNvPr id="3" name="2 Yuvarlatılmış Dikdörtgen"/>
          <p:cNvSpPr/>
          <p:nvPr/>
        </p:nvSpPr>
        <p:spPr>
          <a:xfrm>
            <a:off x="611560" y="260648"/>
            <a:ext cx="8136904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KESİR SAYISINI OKUYALIM?</a:t>
            </a:r>
            <a:endParaRPr lang="tr-TR" sz="4000" dirty="0"/>
          </a:p>
        </p:txBody>
      </p:sp>
      <p:sp>
        <p:nvSpPr>
          <p:cNvPr id="9" name="8 Yukarı Bükülü Ok"/>
          <p:cNvSpPr/>
          <p:nvPr/>
        </p:nvSpPr>
        <p:spPr>
          <a:xfrm rot="16200000">
            <a:off x="4716016" y="3789040"/>
            <a:ext cx="2232248" cy="648072"/>
          </a:xfrm>
          <a:prstGeom prst="curvedUpArrow">
            <a:avLst>
              <a:gd name="adj1" fmla="val 18673"/>
              <a:gd name="adj2" fmla="val 5971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0" name="9 Yukarı Bükülü Ok"/>
          <p:cNvSpPr/>
          <p:nvPr/>
        </p:nvSpPr>
        <p:spPr>
          <a:xfrm rot="5400000">
            <a:off x="2447764" y="3897052"/>
            <a:ext cx="2160240" cy="648072"/>
          </a:xfrm>
          <a:prstGeom prst="curvedUpArrow">
            <a:avLst>
              <a:gd name="adj1" fmla="val 18673"/>
              <a:gd name="adj2" fmla="val 5971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1187624" y="2996952"/>
            <a:ext cx="1512168" cy="27363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1</a:t>
            </a:r>
          </a:p>
          <a:p>
            <a:pPr algn="ctr"/>
            <a:r>
              <a:rPr lang="tr-TR" sz="4000" dirty="0" smtClean="0"/>
              <a:t>BÖLÜ</a:t>
            </a:r>
          </a:p>
          <a:p>
            <a:pPr algn="ctr"/>
            <a:r>
              <a:rPr lang="tr-TR" sz="4000" dirty="0" smtClean="0"/>
              <a:t>2</a:t>
            </a:r>
            <a:endParaRPr lang="tr-TR" sz="4000" dirty="0"/>
          </a:p>
        </p:txBody>
      </p:sp>
      <p:sp>
        <p:nvSpPr>
          <p:cNvPr id="12" name="11 Yuvarlatılmış Dikdörtgen"/>
          <p:cNvSpPr/>
          <p:nvPr/>
        </p:nvSpPr>
        <p:spPr>
          <a:xfrm>
            <a:off x="6516216" y="2996952"/>
            <a:ext cx="1512168" cy="27363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2   </a:t>
            </a:r>
          </a:p>
          <a:p>
            <a:pPr algn="ctr"/>
            <a:r>
              <a:rPr lang="tr-TR" sz="4000" dirty="0" smtClean="0"/>
              <a:t>DE</a:t>
            </a:r>
          </a:p>
          <a:p>
            <a:pPr algn="ctr"/>
            <a:r>
              <a:rPr lang="tr-TR" sz="4000" dirty="0" smtClean="0"/>
              <a:t>1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3779912" y="5589240"/>
            <a:ext cx="1800200" cy="9361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ya da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971600" y="1556792"/>
            <a:ext cx="1944216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3000" dirty="0" smtClean="0"/>
              <a:t>YUKARDAN AŞAĞIYA OKUNUŞU</a:t>
            </a:r>
            <a:endParaRPr lang="tr-TR" sz="3000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6300192" y="1556792"/>
            <a:ext cx="1944216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3000" dirty="0" smtClean="0"/>
              <a:t>AŞAĞIDAN YUKARIYA OKUNUŞU</a:t>
            </a:r>
            <a:endParaRPr lang="tr-TR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6" grpId="0" animBg="1"/>
      <p:bldP spid="16" grpId="1" animBg="1"/>
      <p:bldP spid="16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-5731" r="51286" b="43750"/>
          <a:stretch>
            <a:fillRect/>
          </a:stretch>
        </p:blipFill>
        <p:spPr bwMode="auto">
          <a:xfrm>
            <a:off x="-252536" y="4005064"/>
            <a:ext cx="1617022" cy="129614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22" name="21 Sağ Ok"/>
          <p:cNvSpPr/>
          <p:nvPr/>
        </p:nvSpPr>
        <p:spPr>
          <a:xfrm>
            <a:off x="3419872" y="4077072"/>
            <a:ext cx="3960440" cy="21602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Bütün kaç parçaya bölündü?</a:t>
            </a:r>
          </a:p>
        </p:txBody>
      </p:sp>
      <p:sp>
        <p:nvSpPr>
          <p:cNvPr id="24" name="23 Sağ Ok"/>
          <p:cNvSpPr/>
          <p:nvPr/>
        </p:nvSpPr>
        <p:spPr>
          <a:xfrm>
            <a:off x="3203848" y="908720"/>
            <a:ext cx="4176464" cy="2016224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Bütünden kaç parça alındı?</a:t>
            </a:r>
            <a:endParaRPr lang="tr-TR" sz="2500" b="1" dirty="0"/>
          </a:p>
        </p:txBody>
      </p:sp>
      <p:sp>
        <p:nvSpPr>
          <p:cNvPr id="25" name="24 Metin kutusu"/>
          <p:cNvSpPr txBox="1"/>
          <p:nvPr/>
        </p:nvSpPr>
        <p:spPr>
          <a:xfrm>
            <a:off x="7524328" y="3789040"/>
            <a:ext cx="11592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15000" dirty="0" smtClean="0"/>
              <a:t>4</a:t>
            </a:r>
            <a:endParaRPr lang="tr-TR" sz="15000" dirty="0"/>
          </a:p>
        </p:txBody>
      </p:sp>
      <p:sp>
        <p:nvSpPr>
          <p:cNvPr id="29" name="28 Eksi"/>
          <p:cNvSpPr/>
          <p:nvPr/>
        </p:nvSpPr>
        <p:spPr>
          <a:xfrm>
            <a:off x="7164288" y="3356992"/>
            <a:ext cx="1979712" cy="288032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0" name="29 Metin kutusu"/>
          <p:cNvSpPr txBox="1"/>
          <p:nvPr/>
        </p:nvSpPr>
        <p:spPr>
          <a:xfrm>
            <a:off x="7524328" y="620688"/>
            <a:ext cx="11592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15000" dirty="0" smtClean="0"/>
              <a:t>1</a:t>
            </a:r>
            <a:endParaRPr lang="tr-TR" sz="15000" dirty="0"/>
          </a:p>
        </p:txBody>
      </p:sp>
      <p:sp>
        <p:nvSpPr>
          <p:cNvPr id="31" name="30 Yuvarlatılmış Dikdörtgen"/>
          <p:cNvSpPr/>
          <p:nvPr/>
        </p:nvSpPr>
        <p:spPr>
          <a:xfrm>
            <a:off x="1763688" y="188640"/>
            <a:ext cx="640871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 smtClean="0"/>
              <a:t>KESRİMİZİ SAYI OLARAK GÖSTERELİM</a:t>
            </a:r>
            <a:endParaRPr lang="tr-TR" sz="3000" b="1" dirty="0"/>
          </a:p>
        </p:txBody>
      </p:sp>
      <p:pic>
        <p:nvPicPr>
          <p:cNvPr id="35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 b="43750"/>
          <a:stretch>
            <a:fillRect/>
          </a:stretch>
        </p:blipFill>
        <p:spPr bwMode="auto">
          <a:xfrm>
            <a:off x="0" y="4005064"/>
            <a:ext cx="1617022" cy="129614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6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b="43750"/>
          <a:stretch>
            <a:fillRect/>
          </a:stretch>
        </p:blipFill>
        <p:spPr bwMode="auto">
          <a:xfrm>
            <a:off x="1619672" y="4005064"/>
            <a:ext cx="1440160" cy="129614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6632" name="Picture 8" descr="Hand+holding+human+small Görseller, Stok Fotoğraflar ve Vektörler ..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5648"/>
          <a:stretch>
            <a:fillRect/>
          </a:stretch>
        </p:blipFill>
        <p:spPr bwMode="auto">
          <a:xfrm rot="5400000">
            <a:off x="-1173298" y="2261530"/>
            <a:ext cx="3543629" cy="1846121"/>
          </a:xfrm>
          <a:prstGeom prst="rect">
            <a:avLst/>
          </a:prstGeom>
          <a:noFill/>
        </p:spPr>
      </p:pic>
      <p:pic>
        <p:nvPicPr>
          <p:cNvPr id="12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t="43750"/>
          <a:stretch>
            <a:fillRect/>
          </a:stretch>
        </p:blipFill>
        <p:spPr bwMode="auto">
          <a:xfrm>
            <a:off x="1619672" y="5229200"/>
            <a:ext cx="1440160" cy="137277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3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t="43750" r="51286"/>
          <a:stretch>
            <a:fillRect/>
          </a:stretch>
        </p:blipFill>
        <p:spPr bwMode="auto">
          <a:xfrm>
            <a:off x="0" y="5229200"/>
            <a:ext cx="1637499" cy="136815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4.58834E-6 L 0.02362 -4.58834E-6 " pathEditMode="relative" ptsTypes="AA">
                                      <p:cBhvr>
                                        <p:cTn id="2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6105E-6 L -0.02361 0.05226 " pathEditMode="relative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58834E-6 L -0.03142 -4.58834E-6 " pathEditMode="relative" ptsTypes="AA">
                                      <p:cBhvr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947E-6 L 0.02361 0.0525 " pathEditMode="relative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2 -3.321E-6 L -0.02934 -0.4613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231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27746E-6 L 0.00139 -0.3942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97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/>
      <p:bldP spid="29" grpId="0" animBg="1"/>
      <p:bldP spid="30" grpId="0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Yuvarlatılmış Dikdörtgen"/>
          <p:cNvSpPr/>
          <p:nvPr/>
        </p:nvSpPr>
        <p:spPr>
          <a:xfrm>
            <a:off x="539552" y="260648"/>
            <a:ext cx="8136904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KESİR SAYISINI OKUYALIM?</a:t>
            </a:r>
            <a:endParaRPr lang="tr-TR" sz="4000" dirty="0"/>
          </a:p>
        </p:txBody>
      </p:sp>
      <p:sp>
        <p:nvSpPr>
          <p:cNvPr id="9" name="8 Yukarı Bükülü Ok"/>
          <p:cNvSpPr/>
          <p:nvPr/>
        </p:nvSpPr>
        <p:spPr>
          <a:xfrm rot="16200000">
            <a:off x="4716016" y="3789040"/>
            <a:ext cx="2232248" cy="648072"/>
          </a:xfrm>
          <a:prstGeom prst="curvedUpArrow">
            <a:avLst>
              <a:gd name="adj1" fmla="val 18673"/>
              <a:gd name="adj2" fmla="val 5971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0" name="9 Yukarı Bükülü Ok"/>
          <p:cNvSpPr/>
          <p:nvPr/>
        </p:nvSpPr>
        <p:spPr>
          <a:xfrm rot="5400000">
            <a:off x="2447764" y="3897052"/>
            <a:ext cx="2160240" cy="648072"/>
          </a:xfrm>
          <a:prstGeom prst="curvedUpArrow">
            <a:avLst>
              <a:gd name="adj1" fmla="val 18673"/>
              <a:gd name="adj2" fmla="val 5971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1187624" y="2996952"/>
            <a:ext cx="1512168" cy="27363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1</a:t>
            </a:r>
          </a:p>
          <a:p>
            <a:pPr algn="ctr"/>
            <a:r>
              <a:rPr lang="tr-TR" sz="4000" dirty="0" smtClean="0"/>
              <a:t>BÖLÜ</a:t>
            </a:r>
          </a:p>
          <a:p>
            <a:pPr algn="ctr"/>
            <a:r>
              <a:rPr lang="tr-TR" sz="4000" dirty="0" smtClean="0"/>
              <a:t>4</a:t>
            </a:r>
            <a:endParaRPr lang="tr-TR" sz="4000" dirty="0"/>
          </a:p>
        </p:txBody>
      </p:sp>
      <p:sp>
        <p:nvSpPr>
          <p:cNvPr id="12" name="11 Yuvarlatılmış Dikdörtgen"/>
          <p:cNvSpPr/>
          <p:nvPr/>
        </p:nvSpPr>
        <p:spPr>
          <a:xfrm>
            <a:off x="6516216" y="2996952"/>
            <a:ext cx="1512168" cy="27363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4   </a:t>
            </a:r>
          </a:p>
          <a:p>
            <a:pPr algn="ctr"/>
            <a:r>
              <a:rPr lang="tr-TR" sz="4000" dirty="0" smtClean="0"/>
              <a:t>DE</a:t>
            </a:r>
          </a:p>
          <a:p>
            <a:pPr algn="ctr"/>
            <a:r>
              <a:rPr lang="tr-TR" sz="4000" dirty="0" smtClean="0"/>
              <a:t>1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3779912" y="5589240"/>
            <a:ext cx="1800200" cy="93610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 smtClean="0"/>
              <a:t>ya da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971600" y="1556792"/>
            <a:ext cx="1944216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3000" dirty="0" smtClean="0"/>
              <a:t>YUKARDAN AŞAĞIYA OKUNUŞU</a:t>
            </a:r>
            <a:endParaRPr lang="tr-TR" sz="3000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6300192" y="1556792"/>
            <a:ext cx="1944216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3000" dirty="0" smtClean="0"/>
              <a:t>AŞAĞIDAN YUKARIYA OKUNUŞU</a:t>
            </a:r>
            <a:endParaRPr lang="tr-TR" sz="30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3533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914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2996952"/>
            <a:ext cx="1224136" cy="230425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6" grpId="0" animBg="1"/>
      <p:bldP spid="16" grpId="1" animBg="1"/>
      <p:bldP spid="16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tr-TR" sz="5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KESİRDE TERİMLER</a:t>
            </a:r>
            <a:endParaRPr lang="tr-TR" sz="5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971600" y="4581128"/>
            <a:ext cx="1152128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12000" dirty="0" smtClean="0"/>
              <a:t>2</a:t>
            </a:r>
            <a:endParaRPr lang="tr-TR" sz="12000" dirty="0"/>
          </a:p>
        </p:txBody>
      </p:sp>
      <p:sp>
        <p:nvSpPr>
          <p:cNvPr id="5" name="4 Eksi"/>
          <p:cNvSpPr/>
          <p:nvPr/>
        </p:nvSpPr>
        <p:spPr>
          <a:xfrm>
            <a:off x="0" y="3861048"/>
            <a:ext cx="2808312" cy="432048"/>
          </a:xfrm>
          <a:prstGeom prst="mathMinus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971600" y="1556793"/>
            <a:ext cx="1159292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12000" dirty="0" smtClean="0"/>
              <a:t>1</a:t>
            </a:r>
            <a:endParaRPr lang="tr-TR" sz="12000" dirty="0"/>
          </a:p>
        </p:txBody>
      </p:sp>
      <p:grpSp>
        <p:nvGrpSpPr>
          <p:cNvPr id="24" name="23 Grup"/>
          <p:cNvGrpSpPr/>
          <p:nvPr/>
        </p:nvGrpSpPr>
        <p:grpSpPr>
          <a:xfrm>
            <a:off x="3059832" y="2060848"/>
            <a:ext cx="2194560" cy="1123860"/>
            <a:chOff x="0" y="0"/>
            <a:chExt cx="2194560" cy="112386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24 Yuvarlatılmış Dikdörtgen"/>
            <p:cNvSpPr/>
            <p:nvPr/>
          </p:nvSpPr>
          <p:spPr>
            <a:xfrm>
              <a:off x="0" y="0"/>
              <a:ext cx="2194560" cy="112386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Yuvarlatılmış Dikdörtgen 4"/>
            <p:cNvSpPr/>
            <p:nvPr/>
          </p:nvSpPr>
          <p:spPr>
            <a:xfrm>
              <a:off x="54862" y="54862"/>
              <a:ext cx="2084836" cy="1014136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0" tIns="85725" rIns="171450" bIns="85725" numCol="1" spcCol="1270" anchor="ctr" anchorCtr="0">
              <a:noAutofit/>
            </a:bodyPr>
            <a:lstStyle/>
            <a:p>
              <a:pPr lvl="0" algn="ctr" defTabSz="2000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500" kern="1200" dirty="0" smtClean="0">
                  <a:solidFill>
                    <a:schemeClr val="tx1"/>
                  </a:solidFill>
                </a:rPr>
                <a:t>PAY</a:t>
              </a:r>
              <a:endParaRPr lang="tr-TR" sz="45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26 Grup"/>
          <p:cNvGrpSpPr/>
          <p:nvPr/>
        </p:nvGrpSpPr>
        <p:grpSpPr>
          <a:xfrm>
            <a:off x="5242560" y="1844824"/>
            <a:ext cx="3649920" cy="1512168"/>
            <a:chOff x="2194559" y="222"/>
            <a:chExt cx="3901440" cy="189741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8" name="27 Aynı Yanın Köşesi Yuvarlatılmış Dikdörtgen"/>
            <p:cNvSpPr/>
            <p:nvPr/>
          </p:nvSpPr>
          <p:spPr>
            <a:xfrm rot="5400000">
              <a:off x="3196574" y="-1001793"/>
              <a:ext cx="1897410" cy="3901440"/>
            </a:xfrm>
            <a:prstGeom prst="round2SameRect">
              <a:avLst/>
            </a:prstGeom>
            <a:solidFill>
              <a:schemeClr val="accent3">
                <a:lumMod val="60000"/>
                <a:lumOff val="40000"/>
                <a:alpha val="9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Aynı Yanın Köşesi Yuvarlatılmış Dikdörtgen 4"/>
            <p:cNvSpPr/>
            <p:nvPr/>
          </p:nvSpPr>
          <p:spPr>
            <a:xfrm>
              <a:off x="2194559" y="92846"/>
              <a:ext cx="3808816" cy="171216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0490" tIns="55245" rIns="110490" bIns="55245" numCol="1" spcCol="1270" anchor="ctr" anchorCtr="0">
              <a:noAutofit/>
            </a:bodyPr>
            <a:lstStyle/>
            <a:p>
              <a:pPr marL="285750" lvl="1" indent="-28575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900" kern="1200" dirty="0" smtClean="0"/>
                <a:t>Bir bütünün içinden kaç parça alındığını gösterir.</a:t>
              </a:r>
              <a:endParaRPr lang="tr-TR" sz="2900" kern="1200" dirty="0"/>
            </a:p>
          </p:txBody>
        </p:sp>
      </p:grpSp>
      <p:grpSp>
        <p:nvGrpSpPr>
          <p:cNvPr id="30" name="29 Grup"/>
          <p:cNvGrpSpPr/>
          <p:nvPr/>
        </p:nvGrpSpPr>
        <p:grpSpPr>
          <a:xfrm>
            <a:off x="3203848" y="3717032"/>
            <a:ext cx="3108791" cy="504056"/>
            <a:chOff x="0" y="2016219"/>
            <a:chExt cx="3108791" cy="86410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" name="30 Yuvarlatılmış Dikdörtgen"/>
            <p:cNvSpPr/>
            <p:nvPr/>
          </p:nvSpPr>
          <p:spPr>
            <a:xfrm>
              <a:off x="0" y="2016219"/>
              <a:ext cx="3108791" cy="864104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Yuvarlatılmış Dikdörtgen 4"/>
            <p:cNvSpPr/>
            <p:nvPr/>
          </p:nvSpPr>
          <p:spPr>
            <a:xfrm>
              <a:off x="42182" y="2058401"/>
              <a:ext cx="3024427" cy="779740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47625" rIns="95250" bIns="4762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500" b="1" kern="1200" dirty="0" smtClean="0"/>
                <a:t>KESİR (BÖLÜ)  ÇİZGİSİ</a:t>
              </a:r>
              <a:endParaRPr lang="tr-TR" sz="2500" b="1" kern="1200" dirty="0"/>
            </a:p>
          </p:txBody>
        </p:sp>
      </p:grpSp>
      <p:grpSp>
        <p:nvGrpSpPr>
          <p:cNvPr id="33" name="32 Grup"/>
          <p:cNvGrpSpPr/>
          <p:nvPr/>
        </p:nvGrpSpPr>
        <p:grpSpPr>
          <a:xfrm>
            <a:off x="3131840" y="4869160"/>
            <a:ext cx="2194560" cy="1146249"/>
            <a:chOff x="0" y="3374493"/>
            <a:chExt cx="2194560" cy="114624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4" name="33 Yuvarlatılmış Dikdörtgen"/>
            <p:cNvSpPr/>
            <p:nvPr/>
          </p:nvSpPr>
          <p:spPr>
            <a:xfrm>
              <a:off x="0" y="3374493"/>
              <a:ext cx="2194560" cy="1146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Yuvarlatılmış Dikdörtgen 4"/>
            <p:cNvSpPr/>
            <p:nvPr/>
          </p:nvSpPr>
          <p:spPr>
            <a:xfrm>
              <a:off x="55955" y="3430448"/>
              <a:ext cx="2082650" cy="1034339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0" tIns="85725" rIns="171450" bIns="85725" numCol="1" spcCol="1270" anchor="ctr" anchorCtr="0">
              <a:noAutofit/>
            </a:bodyPr>
            <a:lstStyle/>
            <a:p>
              <a:pPr lvl="0" algn="ctr" defTabSz="2000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500" kern="1200" dirty="0" smtClean="0">
                  <a:solidFill>
                    <a:schemeClr val="tx1"/>
                  </a:solidFill>
                </a:rPr>
                <a:t>PAYDA</a:t>
              </a:r>
              <a:endParaRPr lang="tr-TR" sz="45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35 Grup"/>
          <p:cNvGrpSpPr/>
          <p:nvPr/>
        </p:nvGrpSpPr>
        <p:grpSpPr>
          <a:xfrm>
            <a:off x="5242560" y="4653136"/>
            <a:ext cx="3649920" cy="1584176"/>
            <a:chOff x="2194559" y="1988282"/>
            <a:chExt cx="3901440" cy="125665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7" name="36 Aynı Yanın Köşesi Yuvarlatılmış Dikdörtgen"/>
            <p:cNvSpPr/>
            <p:nvPr/>
          </p:nvSpPr>
          <p:spPr>
            <a:xfrm rot="5400000">
              <a:off x="3516953" y="665888"/>
              <a:ext cx="1256652" cy="3901440"/>
            </a:xfrm>
            <a:prstGeom prst="round2SameRect">
              <a:avLst/>
            </a:prstGeom>
            <a:solidFill>
              <a:schemeClr val="accent6">
                <a:lumMod val="60000"/>
                <a:lumOff val="40000"/>
                <a:alpha val="9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Aynı Yanın Köşesi Yuvarlatılmış Dikdörtgen 4"/>
            <p:cNvSpPr/>
            <p:nvPr/>
          </p:nvSpPr>
          <p:spPr>
            <a:xfrm>
              <a:off x="2194560" y="2049627"/>
              <a:ext cx="3840095" cy="113396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smtClean="0"/>
                <a:t>Bir bütünün kaç eş parçaya bölündüğünü gösterir.</a:t>
              </a:r>
              <a:endParaRPr lang="tr-TR" sz="2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1124744"/>
            <a:ext cx="2592288" cy="199196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4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/>
          <a:stretch>
            <a:fillRect/>
          </a:stretch>
        </p:blipFill>
        <p:spPr bwMode="auto">
          <a:xfrm>
            <a:off x="899592" y="2996952"/>
            <a:ext cx="1584176" cy="20882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3140968"/>
            <a:ext cx="771525" cy="153352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</p:pic>
      <p:sp>
        <p:nvSpPr>
          <p:cNvPr id="12" name="11 Metin kutusu"/>
          <p:cNvSpPr txBox="1"/>
          <p:nvPr/>
        </p:nvSpPr>
        <p:spPr>
          <a:xfrm>
            <a:off x="5292080" y="1628800"/>
            <a:ext cx="510076" cy="93871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tr-TR" sz="5500" dirty="0" smtClean="0"/>
              <a:t>1</a:t>
            </a:r>
            <a:endParaRPr lang="tr-TR" sz="5500" dirty="0"/>
          </a:p>
        </p:txBody>
      </p:sp>
      <p:sp>
        <p:nvSpPr>
          <p:cNvPr id="14" name="13 Sağ Ok"/>
          <p:cNvSpPr/>
          <p:nvPr/>
        </p:nvSpPr>
        <p:spPr>
          <a:xfrm>
            <a:off x="6372200" y="1556792"/>
            <a:ext cx="1944216" cy="115212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BİR</a:t>
            </a:r>
            <a:endParaRPr lang="tr-TR" sz="2000" b="1" dirty="0"/>
          </a:p>
        </p:txBody>
      </p:sp>
      <p:sp>
        <p:nvSpPr>
          <p:cNvPr id="15" name="14 Sağ Ok"/>
          <p:cNvSpPr/>
          <p:nvPr/>
        </p:nvSpPr>
        <p:spPr>
          <a:xfrm>
            <a:off x="6516216" y="3140968"/>
            <a:ext cx="1656184" cy="1368152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1 BÖLÜ 2</a:t>
            </a:r>
          </a:p>
          <a:p>
            <a:pPr algn="ctr"/>
            <a:r>
              <a:rPr lang="tr-TR" sz="2000" b="1" dirty="0" smtClean="0"/>
              <a:t>2  DE  1</a:t>
            </a:r>
            <a:endParaRPr lang="tr-TR" sz="2000" b="1" dirty="0"/>
          </a:p>
        </p:txBody>
      </p:sp>
      <p:sp>
        <p:nvSpPr>
          <p:cNvPr id="18" name="17 Yuvarlatılmış Dikdörtgen"/>
          <p:cNvSpPr/>
          <p:nvPr/>
        </p:nvSpPr>
        <p:spPr>
          <a:xfrm>
            <a:off x="3203848" y="1700808"/>
            <a:ext cx="1719808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BÜTÜN</a:t>
            </a:r>
            <a:endParaRPr lang="tr-TR" sz="3000" dirty="0"/>
          </a:p>
        </p:txBody>
      </p:sp>
      <p:sp>
        <p:nvSpPr>
          <p:cNvPr id="19" name="18 Yuvarlatılmış Dikdörtgen"/>
          <p:cNvSpPr/>
          <p:nvPr/>
        </p:nvSpPr>
        <p:spPr>
          <a:xfrm>
            <a:off x="3275856" y="3429000"/>
            <a:ext cx="1719808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YARIM</a:t>
            </a:r>
            <a:endParaRPr lang="tr-TR" sz="3000" dirty="0"/>
          </a:p>
        </p:txBody>
      </p:sp>
      <p:pic>
        <p:nvPicPr>
          <p:cNvPr id="16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 b="44828"/>
          <a:stretch>
            <a:fillRect/>
          </a:stretch>
        </p:blipFill>
        <p:spPr bwMode="auto">
          <a:xfrm>
            <a:off x="1115616" y="5301208"/>
            <a:ext cx="1368152" cy="11521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17" name="16 Sağ Ok"/>
          <p:cNvSpPr/>
          <p:nvPr/>
        </p:nvSpPr>
        <p:spPr>
          <a:xfrm>
            <a:off x="6444208" y="5013176"/>
            <a:ext cx="1656184" cy="144016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1 BÖLÜ 4</a:t>
            </a:r>
          </a:p>
          <a:p>
            <a:pPr algn="ctr"/>
            <a:r>
              <a:rPr lang="tr-TR" sz="2000" b="1" dirty="0" smtClean="0"/>
              <a:t>4  DE 1</a:t>
            </a:r>
            <a:endParaRPr lang="tr-TR" sz="2000" b="1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5157192"/>
            <a:ext cx="628650" cy="154305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</p:pic>
      <p:sp>
        <p:nvSpPr>
          <p:cNvPr id="23" name="22 Yuvarlatılmış Dikdörtgen"/>
          <p:cNvSpPr/>
          <p:nvPr/>
        </p:nvSpPr>
        <p:spPr>
          <a:xfrm>
            <a:off x="3203848" y="5517232"/>
            <a:ext cx="1719808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ÇEYREK</a:t>
            </a:r>
            <a:endParaRPr lang="tr-TR" sz="3000" dirty="0"/>
          </a:p>
        </p:txBody>
      </p:sp>
      <p:sp>
        <p:nvSpPr>
          <p:cNvPr id="20" name="19 Yuvarlatılmış Dikdörtgen"/>
          <p:cNvSpPr/>
          <p:nvPr/>
        </p:nvSpPr>
        <p:spPr>
          <a:xfrm>
            <a:off x="0" y="0"/>
            <a:ext cx="9144000" cy="105273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Bütün şeklindeki varlıkları 1,2,3… gibi sayma sayılarla ifade ederiz. Ancak bütün olmayan varlıkları, kesir sayıları ile gösteririz.</a:t>
            </a:r>
            <a:endParaRPr lang="tr-TR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 animBg="1"/>
      <p:bldP spid="18" grpId="0" animBg="1"/>
      <p:bldP spid="19" grpId="0" animBg="1"/>
      <p:bldP spid="17" grpId="0" animBg="1"/>
      <p:bldP spid="23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596612"/>
              </p:ext>
            </p:extLst>
          </p:nvPr>
        </p:nvGraphicFramePr>
        <p:xfrm>
          <a:off x="467544" y="1556792"/>
          <a:ext cx="2232248" cy="172819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80000"/>
                <a:gridCol w="1152248"/>
              </a:tblGrid>
              <a:tr h="86409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71437"/>
              </p:ext>
            </p:extLst>
          </p:nvPr>
        </p:nvGraphicFramePr>
        <p:xfrm>
          <a:off x="467544" y="3861046"/>
          <a:ext cx="2160000" cy="266429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{B301B821-A1FF-4177-AEE7-76D212191A09}</a:tableStyleId>
              </a:tblPr>
              <a:tblGrid>
                <a:gridCol w="1080000"/>
                <a:gridCol w="1080000"/>
              </a:tblGrid>
              <a:tr h="88809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8809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8809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Metin Yer Tutucusu 1"/>
          <p:cNvSpPr txBox="1">
            <a:spLocks/>
          </p:cNvSpPr>
          <p:nvPr/>
        </p:nvSpPr>
        <p:spPr>
          <a:xfrm>
            <a:off x="539552" y="260648"/>
            <a:ext cx="8229600" cy="102979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3200" dirty="0" smtClean="0">
                <a:latin typeface="+mj-lt"/>
              </a:rPr>
              <a:t>Bütünün kaçta kaçı boyanıyor?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9 Sağ Ok"/>
          <p:cNvSpPr/>
          <p:nvPr/>
        </p:nvSpPr>
        <p:spPr>
          <a:xfrm>
            <a:off x="5868144" y="1556792"/>
            <a:ext cx="2808312" cy="1728192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2  BÖLÜ  4</a:t>
            </a:r>
          </a:p>
          <a:p>
            <a:pPr algn="ctr"/>
            <a:r>
              <a:rPr lang="tr-TR" sz="2500" b="1" dirty="0" smtClean="0"/>
              <a:t>4   DE   2</a:t>
            </a:r>
            <a:endParaRPr lang="tr-TR" sz="2500" b="1" dirty="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990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2000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Sağ Ok"/>
          <p:cNvSpPr/>
          <p:nvPr/>
        </p:nvSpPr>
        <p:spPr>
          <a:xfrm>
            <a:off x="5796136" y="4221088"/>
            <a:ext cx="2808312" cy="1728192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4  BÖLÜ  6</a:t>
            </a:r>
          </a:p>
          <a:p>
            <a:pPr algn="ctr"/>
            <a:r>
              <a:rPr lang="tr-TR" sz="2500" b="1" dirty="0" smtClean="0"/>
              <a:t>6   DA   4</a:t>
            </a:r>
            <a:endParaRPr lang="tr-TR" sz="2500" b="1" dirty="0"/>
          </a:p>
        </p:txBody>
      </p:sp>
      <p:graphicFrame>
        <p:nvGraphicFramePr>
          <p:cNvPr id="15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596612"/>
              </p:ext>
            </p:extLst>
          </p:nvPr>
        </p:nvGraphicFramePr>
        <p:xfrm>
          <a:off x="467544" y="1556792"/>
          <a:ext cx="2232248" cy="172819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80000"/>
                <a:gridCol w="1152248"/>
              </a:tblGrid>
              <a:tr h="86409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596612"/>
              </p:ext>
            </p:extLst>
          </p:nvPr>
        </p:nvGraphicFramePr>
        <p:xfrm>
          <a:off x="467544" y="1556792"/>
          <a:ext cx="2232248" cy="172819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80000"/>
                <a:gridCol w="1152248"/>
              </a:tblGrid>
              <a:tr h="86409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20 Metin kutusu"/>
          <p:cNvSpPr txBox="1"/>
          <p:nvPr/>
        </p:nvSpPr>
        <p:spPr>
          <a:xfrm>
            <a:off x="3995936" y="2348881"/>
            <a:ext cx="574196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4</a:t>
            </a:r>
            <a:endParaRPr lang="tr-TR" sz="6000" dirty="0"/>
          </a:p>
        </p:txBody>
      </p:sp>
      <p:sp>
        <p:nvSpPr>
          <p:cNvPr id="22" name="21 Eksi"/>
          <p:cNvSpPr/>
          <p:nvPr/>
        </p:nvSpPr>
        <p:spPr>
          <a:xfrm>
            <a:off x="3419872" y="2132856"/>
            <a:ext cx="1584176" cy="216024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graphicFrame>
        <p:nvGraphicFramePr>
          <p:cNvPr id="24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71437"/>
              </p:ext>
            </p:extLst>
          </p:nvPr>
        </p:nvGraphicFramePr>
        <p:xfrm>
          <a:off x="467544" y="3861048"/>
          <a:ext cx="2160000" cy="266429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{B301B821-A1FF-4177-AEE7-76D212191A09}</a:tableStyleId>
              </a:tblPr>
              <a:tblGrid>
                <a:gridCol w="1080000"/>
                <a:gridCol w="1080000"/>
              </a:tblGrid>
              <a:tr h="91642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1642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3144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22 Metin kutusu"/>
          <p:cNvSpPr txBox="1"/>
          <p:nvPr/>
        </p:nvSpPr>
        <p:spPr>
          <a:xfrm>
            <a:off x="3995936" y="1196752"/>
            <a:ext cx="576064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2</a:t>
            </a:r>
            <a:endParaRPr lang="tr-TR" sz="6000" dirty="0"/>
          </a:p>
        </p:txBody>
      </p:sp>
      <p:graphicFrame>
        <p:nvGraphicFramePr>
          <p:cNvPr id="2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71437"/>
              </p:ext>
            </p:extLst>
          </p:nvPr>
        </p:nvGraphicFramePr>
        <p:xfrm>
          <a:off x="467544" y="3861048"/>
          <a:ext cx="2160000" cy="266429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{B301B821-A1FF-4177-AEE7-76D212191A09}</a:tableStyleId>
              </a:tblPr>
              <a:tblGrid>
                <a:gridCol w="1080000"/>
                <a:gridCol w="1080000"/>
              </a:tblGrid>
              <a:tr h="88809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88809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88809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" name="25 Metin kutusu"/>
          <p:cNvSpPr txBox="1"/>
          <p:nvPr/>
        </p:nvSpPr>
        <p:spPr>
          <a:xfrm>
            <a:off x="3995936" y="5373216"/>
            <a:ext cx="574196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6</a:t>
            </a:r>
            <a:endParaRPr lang="tr-TR" sz="6000" dirty="0"/>
          </a:p>
        </p:txBody>
      </p:sp>
      <p:sp>
        <p:nvSpPr>
          <p:cNvPr id="27" name="26 Eksi"/>
          <p:cNvSpPr/>
          <p:nvPr/>
        </p:nvSpPr>
        <p:spPr>
          <a:xfrm>
            <a:off x="3491880" y="5157192"/>
            <a:ext cx="1584176" cy="216024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8" name="27 Metin kutusu"/>
          <p:cNvSpPr txBox="1"/>
          <p:nvPr/>
        </p:nvSpPr>
        <p:spPr>
          <a:xfrm>
            <a:off x="3995936" y="4221088"/>
            <a:ext cx="576064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4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9" grpId="0" animBg="1"/>
      <p:bldP spid="21" grpId="0"/>
      <p:bldP spid="22" grpId="0" animBg="1"/>
      <p:bldP spid="23" grpId="0"/>
      <p:bldP spid="26" grpId="0"/>
      <p:bldP spid="27" grpId="0" animBg="1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323528" y="4005064"/>
          <a:ext cx="2880320" cy="23042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20080"/>
                <a:gridCol w="720080"/>
                <a:gridCol w="720080"/>
                <a:gridCol w="720080"/>
              </a:tblGrid>
              <a:tr h="115212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395536" y="476673"/>
          <a:ext cx="2736306" cy="302433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12102"/>
                <a:gridCol w="912102"/>
                <a:gridCol w="912102"/>
              </a:tblGrid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Sağ Ok"/>
          <p:cNvSpPr/>
          <p:nvPr/>
        </p:nvSpPr>
        <p:spPr>
          <a:xfrm>
            <a:off x="6156176" y="980728"/>
            <a:ext cx="2808312" cy="187220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5 BÖLÜ 9</a:t>
            </a:r>
          </a:p>
          <a:p>
            <a:pPr algn="ctr"/>
            <a:r>
              <a:rPr lang="tr-TR" sz="2500" b="1" dirty="0" smtClean="0"/>
              <a:t>9   DA   5</a:t>
            </a:r>
            <a:endParaRPr lang="tr-TR" sz="2500" b="1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Sağ Ok"/>
          <p:cNvSpPr/>
          <p:nvPr/>
        </p:nvSpPr>
        <p:spPr>
          <a:xfrm>
            <a:off x="6156176" y="4221088"/>
            <a:ext cx="2808312" cy="187220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b="1" dirty="0" smtClean="0"/>
              <a:t>4 BÖLÜ 8</a:t>
            </a:r>
          </a:p>
          <a:p>
            <a:pPr algn="ctr"/>
            <a:r>
              <a:rPr lang="tr-TR" sz="2500" b="1" dirty="0" smtClean="0"/>
              <a:t>8  DE  4</a:t>
            </a:r>
            <a:endParaRPr lang="tr-TR" sz="2500" b="1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2000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12 Tablo"/>
          <p:cNvGraphicFramePr>
            <a:graphicFrameLocks noGrp="1"/>
          </p:cNvGraphicFramePr>
          <p:nvPr/>
        </p:nvGraphicFramePr>
        <p:xfrm>
          <a:off x="395536" y="476672"/>
          <a:ext cx="2736306" cy="302433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12102"/>
                <a:gridCol w="912102"/>
                <a:gridCol w="912102"/>
              </a:tblGrid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395536" y="476672"/>
          <a:ext cx="2736306" cy="302433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12102"/>
                <a:gridCol w="912102"/>
                <a:gridCol w="912102"/>
              </a:tblGrid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13 Metin kutusu"/>
          <p:cNvSpPr txBox="1"/>
          <p:nvPr/>
        </p:nvSpPr>
        <p:spPr>
          <a:xfrm>
            <a:off x="4427984" y="2060849"/>
            <a:ext cx="574196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9</a:t>
            </a:r>
            <a:endParaRPr lang="tr-TR" sz="6000" dirty="0"/>
          </a:p>
        </p:txBody>
      </p:sp>
      <p:sp>
        <p:nvSpPr>
          <p:cNvPr id="15" name="14 Eksi"/>
          <p:cNvSpPr/>
          <p:nvPr/>
        </p:nvSpPr>
        <p:spPr>
          <a:xfrm>
            <a:off x="3851920" y="1844824"/>
            <a:ext cx="1584176" cy="216024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4427984" y="908720"/>
            <a:ext cx="576064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5</a:t>
            </a:r>
            <a:endParaRPr lang="tr-TR" sz="6000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4572000" y="5157192"/>
            <a:ext cx="574196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8</a:t>
            </a:r>
            <a:endParaRPr lang="tr-TR" sz="6000" dirty="0"/>
          </a:p>
        </p:txBody>
      </p:sp>
      <p:sp>
        <p:nvSpPr>
          <p:cNvPr id="18" name="17 Eksi"/>
          <p:cNvSpPr/>
          <p:nvPr/>
        </p:nvSpPr>
        <p:spPr>
          <a:xfrm>
            <a:off x="3995936" y="4941167"/>
            <a:ext cx="1584176" cy="216024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4572000" y="4005063"/>
            <a:ext cx="576064" cy="10156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6000" dirty="0" smtClean="0"/>
              <a:t>4</a:t>
            </a:r>
            <a:endParaRPr lang="tr-TR" sz="6000" dirty="0"/>
          </a:p>
        </p:txBody>
      </p:sp>
      <p:graphicFrame>
        <p:nvGraphicFramePr>
          <p:cNvPr id="21" name="20 Tablo"/>
          <p:cNvGraphicFramePr>
            <a:graphicFrameLocks noGrp="1"/>
          </p:cNvGraphicFramePr>
          <p:nvPr/>
        </p:nvGraphicFramePr>
        <p:xfrm>
          <a:off x="323528" y="4005064"/>
          <a:ext cx="2880320" cy="23042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20080"/>
                <a:gridCol w="720080"/>
                <a:gridCol w="720080"/>
                <a:gridCol w="720080"/>
              </a:tblGrid>
              <a:tr h="115212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19 Tablo"/>
          <p:cNvGraphicFramePr>
            <a:graphicFrameLocks noGrp="1"/>
          </p:cNvGraphicFramePr>
          <p:nvPr/>
        </p:nvGraphicFramePr>
        <p:xfrm>
          <a:off x="323528" y="4005064"/>
          <a:ext cx="2880320" cy="244827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20080"/>
                <a:gridCol w="720080"/>
                <a:gridCol w="720080"/>
                <a:gridCol w="720080"/>
              </a:tblGrid>
              <a:tr h="122413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427984" y="6381328"/>
            <a:ext cx="1276350" cy="3048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pitchFamily="34" charset="0"/>
              </a:rPr>
              <a:t>Egitimarsivi.Net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4" grpId="0"/>
      <p:bldP spid="15" grpId="0" animBg="1"/>
      <p:bldP spid="16" grpId="0"/>
      <p:bldP spid="17" grpId="0"/>
      <p:bldP spid="18" grpId="0" animBg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RANGE NAVEL (SINGLE) – DropIt Delive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1844824"/>
            <a:ext cx="4665724" cy="358523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graphicFrame>
        <p:nvGraphicFramePr>
          <p:cNvPr id="5" name="4 Diyagram"/>
          <p:cNvGraphicFramePr/>
          <p:nvPr/>
        </p:nvGraphicFramePr>
        <p:xfrm>
          <a:off x="3275856" y="188640"/>
          <a:ext cx="259228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6 Diyagram"/>
          <p:cNvGraphicFramePr/>
          <p:nvPr/>
        </p:nvGraphicFramePr>
        <p:xfrm>
          <a:off x="755576" y="5373216"/>
          <a:ext cx="8064896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" name="8 Sol Ok"/>
          <p:cNvSpPr/>
          <p:nvPr/>
        </p:nvSpPr>
        <p:spPr>
          <a:xfrm>
            <a:off x="6804248" y="2708920"/>
            <a:ext cx="2016224" cy="1656184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00" dirty="0" smtClean="0"/>
              <a:t>1 bütün portakal</a:t>
            </a:r>
            <a:endParaRPr lang="tr-TR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7" grpId="0">
        <p:bldAsOne/>
      </p:bldGraphic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 case of two mistaken identities and some yumminess | The Odd Pant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E1DE"/>
              </a:clrFrom>
              <a:clrTo>
                <a:srgbClr val="E6E1D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93049" y="548680"/>
            <a:ext cx="2250951" cy="16860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4100" name="Picture 4" descr="Uzun Karpuz Tohumu - 25 Adet Tohum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64" t="17695" r="6334" b="21787"/>
          <a:stretch>
            <a:fillRect/>
          </a:stretch>
        </p:blipFill>
        <p:spPr bwMode="auto">
          <a:xfrm>
            <a:off x="827584" y="692696"/>
            <a:ext cx="5472608" cy="3600400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4102" name="Picture 6" descr="Elma | Engin Tarı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437112"/>
            <a:ext cx="1800199" cy="18002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8" name="Picture 6" descr="Elma | Engin Tarı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4437112"/>
            <a:ext cx="1800199" cy="18002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9" name="Picture 2" descr="A case of two mistaken identities and some yumminess | The Odd Pant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E1DE"/>
              </a:clrFrom>
              <a:clrTo>
                <a:srgbClr val="E6E1D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93049" y="2060848"/>
            <a:ext cx="2250951" cy="16860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" name="Picture 2" descr="A case of two mistaken identities and some yumminess | The Odd Pant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E1DE"/>
              </a:clrFrom>
              <a:clrTo>
                <a:srgbClr val="E6E1D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93049" y="3501008"/>
            <a:ext cx="2250951" cy="16860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4" name="13 Sağ Ok"/>
          <p:cNvSpPr/>
          <p:nvPr/>
        </p:nvSpPr>
        <p:spPr>
          <a:xfrm rot="3107527">
            <a:off x="-4312" y="76824"/>
            <a:ext cx="1584176" cy="1584176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sz="2000" dirty="0" smtClean="0"/>
              <a:t>1 bütün karpuz</a:t>
            </a:r>
            <a:endParaRPr lang="tr-TR" sz="2000" dirty="0"/>
          </a:p>
        </p:txBody>
      </p:sp>
      <p:sp>
        <p:nvSpPr>
          <p:cNvPr id="15" name="14 Sağ Ok"/>
          <p:cNvSpPr/>
          <p:nvPr/>
        </p:nvSpPr>
        <p:spPr>
          <a:xfrm rot="16200000">
            <a:off x="7452320" y="5085184"/>
            <a:ext cx="1296144" cy="1584176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tr-TR" sz="2000" dirty="0" smtClean="0"/>
              <a:t>3 bütün kivi</a:t>
            </a:r>
            <a:endParaRPr lang="tr-TR" sz="2000" dirty="0"/>
          </a:p>
        </p:txBody>
      </p:sp>
      <p:sp>
        <p:nvSpPr>
          <p:cNvPr id="19" name="18 Sol Ok"/>
          <p:cNvSpPr/>
          <p:nvPr/>
        </p:nvSpPr>
        <p:spPr>
          <a:xfrm>
            <a:off x="3995936" y="4797152"/>
            <a:ext cx="1872208" cy="144016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/>
              <a:t>2 bütün elma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/>
          <a:stretch>
            <a:fillRect/>
          </a:stretch>
        </p:blipFill>
        <p:spPr bwMode="auto">
          <a:xfrm>
            <a:off x="1979712" y="1556792"/>
            <a:ext cx="2880320" cy="41044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1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/>
          <a:stretch>
            <a:fillRect/>
          </a:stretch>
        </p:blipFill>
        <p:spPr bwMode="auto">
          <a:xfrm>
            <a:off x="4788024" y="1556792"/>
            <a:ext cx="2664296" cy="41044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cxnSp>
        <p:nvCxnSpPr>
          <p:cNvPr id="4" name="3 Düz Bağlayıcı"/>
          <p:cNvCxnSpPr/>
          <p:nvPr/>
        </p:nvCxnSpPr>
        <p:spPr>
          <a:xfrm>
            <a:off x="4788024" y="1628800"/>
            <a:ext cx="0" cy="35283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11 Metin kutusu"/>
          <p:cNvSpPr txBox="1"/>
          <p:nvPr/>
        </p:nvSpPr>
        <p:spPr>
          <a:xfrm>
            <a:off x="1619672" y="3284984"/>
            <a:ext cx="1240211" cy="55399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YARIM</a:t>
            </a:r>
            <a:endParaRPr lang="tr-TR" sz="3000" b="1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6660232" y="3284984"/>
            <a:ext cx="1240211" cy="55399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YARIM</a:t>
            </a:r>
            <a:endParaRPr lang="tr-TR" sz="3000" b="1" dirty="0"/>
          </a:p>
        </p:txBody>
      </p:sp>
      <p:sp>
        <p:nvSpPr>
          <p:cNvPr id="15" name="14 Yuvarlatılmış Dikdörtgen"/>
          <p:cNvSpPr/>
          <p:nvPr/>
        </p:nvSpPr>
        <p:spPr>
          <a:xfrm>
            <a:off x="683568" y="764704"/>
            <a:ext cx="8244408" cy="69837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Bir bütünü 2 eş parçaya ayırdığımızda</a:t>
            </a:r>
            <a:endParaRPr lang="tr-TR" sz="3600" dirty="0"/>
          </a:p>
        </p:txBody>
      </p:sp>
      <p:sp>
        <p:nvSpPr>
          <p:cNvPr id="16" name="15 Yuvarlatılmış Dikdörtgen"/>
          <p:cNvSpPr/>
          <p:nvPr/>
        </p:nvSpPr>
        <p:spPr>
          <a:xfrm>
            <a:off x="395536" y="5949280"/>
            <a:ext cx="8244408" cy="69837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Parçalardan her birine YARIM diyoruz.</a:t>
            </a:r>
            <a:endParaRPr lang="tr-TR" sz="3600" dirty="0"/>
          </a:p>
        </p:txBody>
      </p:sp>
      <p:pic>
        <p:nvPicPr>
          <p:cNvPr id="9" name="Resi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172664" cy="1862438"/>
          </a:xfrm>
          <a:prstGeom prst="rect">
            <a:avLst/>
          </a:prstGeom>
        </p:spPr>
      </p:pic>
      <p:grpSp>
        <p:nvGrpSpPr>
          <p:cNvPr id="14" name="13 Grup"/>
          <p:cNvGrpSpPr/>
          <p:nvPr/>
        </p:nvGrpSpPr>
        <p:grpSpPr>
          <a:xfrm>
            <a:off x="3851920" y="0"/>
            <a:ext cx="1944211" cy="692695"/>
            <a:chOff x="216026" y="424"/>
            <a:chExt cx="1944211" cy="1151279"/>
          </a:xfrm>
        </p:grpSpPr>
        <p:sp>
          <p:nvSpPr>
            <p:cNvPr id="17" name="16 Yuvarlatılmış Dikdörtgen"/>
            <p:cNvSpPr/>
            <p:nvPr/>
          </p:nvSpPr>
          <p:spPr>
            <a:xfrm>
              <a:off x="216026" y="424"/>
              <a:ext cx="1944211" cy="11512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Yuvarlatılmış Dikdörtgen 4"/>
            <p:cNvSpPr/>
            <p:nvPr/>
          </p:nvSpPr>
          <p:spPr>
            <a:xfrm>
              <a:off x="272227" y="56625"/>
              <a:ext cx="1831809" cy="103887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400" kern="1200" dirty="0" smtClean="0"/>
                <a:t>YARIM </a:t>
              </a:r>
              <a:endParaRPr lang="tr-TR" sz="4400" kern="1200" dirty="0"/>
            </a:p>
          </p:txBody>
        </p:sp>
      </p:grpSp>
      <p:sp>
        <p:nvSpPr>
          <p:cNvPr id="19" name="18 Metin kutusu"/>
          <p:cNvSpPr txBox="1"/>
          <p:nvPr/>
        </p:nvSpPr>
        <p:spPr>
          <a:xfrm>
            <a:off x="4139952" y="3068960"/>
            <a:ext cx="1348446" cy="55399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BÜTÜN</a:t>
            </a:r>
            <a:endParaRPr lang="tr-TR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93987E-6 L 5E-6 0.4902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79371E-6 L -0.17326 0.0050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3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9371E-6 L 0.16527 -2.79371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animBg="1"/>
      <p:bldP spid="16" grpId="0" animBg="1"/>
      <p:bldP spid="19" grpId="1"/>
      <p:bldP spid="19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/>
          <a:stretch>
            <a:fillRect/>
          </a:stretch>
        </p:blipFill>
        <p:spPr bwMode="auto">
          <a:xfrm>
            <a:off x="7020272" y="908720"/>
            <a:ext cx="1584176" cy="244048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/>
          <a:stretch>
            <a:fillRect/>
          </a:stretch>
        </p:blipFill>
        <p:spPr bwMode="auto">
          <a:xfrm>
            <a:off x="4572000" y="908720"/>
            <a:ext cx="1728192" cy="246267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1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/>
          <a:stretch>
            <a:fillRect/>
          </a:stretch>
        </p:blipFill>
        <p:spPr bwMode="auto">
          <a:xfrm>
            <a:off x="2483768" y="4417513"/>
            <a:ext cx="1584176" cy="244048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2" name="11 Metin kutusu"/>
          <p:cNvSpPr txBox="1"/>
          <p:nvPr/>
        </p:nvSpPr>
        <p:spPr>
          <a:xfrm>
            <a:off x="5076056" y="1772816"/>
            <a:ext cx="1199687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YARIM</a:t>
            </a:r>
            <a:endParaRPr lang="tr-TR" sz="3000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7020272" y="1772816"/>
            <a:ext cx="1199687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YARIM</a:t>
            </a:r>
            <a:endParaRPr lang="tr-TR" sz="3000" dirty="0"/>
          </a:p>
        </p:txBody>
      </p:sp>
      <p:sp>
        <p:nvSpPr>
          <p:cNvPr id="15" name="14 Yuvarlatılmış Dikdörtgen"/>
          <p:cNvSpPr/>
          <p:nvPr/>
        </p:nvSpPr>
        <p:spPr>
          <a:xfrm>
            <a:off x="611560" y="188640"/>
            <a:ext cx="8244408" cy="57606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1 bütün, 2 yarımdan oluşur.</a:t>
            </a:r>
            <a:endParaRPr lang="tr-TR" sz="3600" dirty="0"/>
          </a:p>
        </p:txBody>
      </p:sp>
      <p:pic>
        <p:nvPicPr>
          <p:cNvPr id="14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908720"/>
            <a:ext cx="3589551" cy="259228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7" name="16 Metin kutusu"/>
          <p:cNvSpPr txBox="1"/>
          <p:nvPr/>
        </p:nvSpPr>
        <p:spPr>
          <a:xfrm>
            <a:off x="1403648" y="1772816"/>
            <a:ext cx="1324402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BÜTÜN</a:t>
            </a:r>
            <a:endParaRPr lang="tr-TR" sz="3000" dirty="0"/>
          </a:p>
        </p:txBody>
      </p:sp>
      <p:sp>
        <p:nvSpPr>
          <p:cNvPr id="18" name="17 Eşittir"/>
          <p:cNvSpPr/>
          <p:nvPr/>
        </p:nvSpPr>
        <p:spPr>
          <a:xfrm>
            <a:off x="3779912" y="170080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3" name="22 Yuvarlatılmış Dikdörtgen"/>
          <p:cNvSpPr/>
          <p:nvPr/>
        </p:nvSpPr>
        <p:spPr>
          <a:xfrm>
            <a:off x="539552" y="3645024"/>
            <a:ext cx="8244408" cy="57606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2 yarım, 1 bütün eder.</a:t>
            </a:r>
            <a:endParaRPr lang="tr-TR" sz="3600" dirty="0"/>
          </a:p>
        </p:txBody>
      </p:sp>
      <p:pic>
        <p:nvPicPr>
          <p:cNvPr id="16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/>
          <a:stretch>
            <a:fillRect/>
          </a:stretch>
        </p:blipFill>
        <p:spPr bwMode="auto">
          <a:xfrm>
            <a:off x="0" y="4395327"/>
            <a:ext cx="1728192" cy="246267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9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265712"/>
            <a:ext cx="3600400" cy="259228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1" name="20 Eşittir"/>
          <p:cNvSpPr/>
          <p:nvPr/>
        </p:nvSpPr>
        <p:spPr>
          <a:xfrm>
            <a:off x="4283968" y="5085184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2" name="21 Metin kutusu"/>
          <p:cNvSpPr txBox="1"/>
          <p:nvPr/>
        </p:nvSpPr>
        <p:spPr>
          <a:xfrm>
            <a:off x="2483768" y="5157192"/>
            <a:ext cx="1199687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YARIM</a:t>
            </a:r>
            <a:endParaRPr lang="tr-TR" sz="3000" dirty="0"/>
          </a:p>
        </p:txBody>
      </p:sp>
      <p:sp>
        <p:nvSpPr>
          <p:cNvPr id="24" name="23 Metin kutusu"/>
          <p:cNvSpPr txBox="1"/>
          <p:nvPr/>
        </p:nvSpPr>
        <p:spPr>
          <a:xfrm>
            <a:off x="467544" y="5157192"/>
            <a:ext cx="1199687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YARIM</a:t>
            </a:r>
            <a:endParaRPr lang="tr-TR" sz="3000" dirty="0"/>
          </a:p>
        </p:txBody>
      </p:sp>
      <p:sp>
        <p:nvSpPr>
          <p:cNvPr id="25" name="24 Metin kutusu"/>
          <p:cNvSpPr txBox="1"/>
          <p:nvPr/>
        </p:nvSpPr>
        <p:spPr>
          <a:xfrm>
            <a:off x="6300192" y="5085184"/>
            <a:ext cx="1324402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BÜTÜN</a:t>
            </a:r>
            <a:endParaRPr lang="tr-TR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animBg="1"/>
      <p:bldP spid="17" grpId="0"/>
      <p:bldP spid="18" grpId="0" animBg="1"/>
      <p:bldP spid="23" grpId="0" animBg="1"/>
      <p:bldP spid="21" grpId="0" animBg="1"/>
      <p:bldP spid="22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t="42373" r="51286"/>
          <a:stretch>
            <a:fillRect/>
          </a:stretch>
        </p:blipFill>
        <p:spPr bwMode="auto">
          <a:xfrm>
            <a:off x="1763688" y="3284984"/>
            <a:ext cx="3096344" cy="24482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1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t="42105" b="3509"/>
          <a:stretch>
            <a:fillRect/>
          </a:stretch>
        </p:blipFill>
        <p:spPr bwMode="auto">
          <a:xfrm>
            <a:off x="4788024" y="3284984"/>
            <a:ext cx="2664296" cy="23042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12" name="11 Metin kutusu"/>
          <p:cNvSpPr txBox="1"/>
          <p:nvPr/>
        </p:nvSpPr>
        <p:spPr>
          <a:xfrm>
            <a:off x="2051720" y="4149080"/>
            <a:ext cx="1390124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tr-TR" sz="3000" b="1" dirty="0" smtClean="0"/>
              <a:t>ÇEYREK</a:t>
            </a:r>
            <a:endParaRPr lang="tr-TR" sz="3000" b="1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5940152" y="4077072"/>
            <a:ext cx="1390124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ÇEYREK</a:t>
            </a:r>
            <a:endParaRPr lang="tr-TR" sz="3000" b="1" dirty="0"/>
          </a:p>
        </p:txBody>
      </p:sp>
      <p:sp>
        <p:nvSpPr>
          <p:cNvPr id="15" name="14 Yuvarlatılmış Dikdörtgen"/>
          <p:cNvSpPr/>
          <p:nvPr/>
        </p:nvSpPr>
        <p:spPr>
          <a:xfrm>
            <a:off x="683568" y="764704"/>
            <a:ext cx="8244408" cy="6983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Bir bütünü 4 eş parçaya ayırdığımızda</a:t>
            </a:r>
            <a:endParaRPr lang="tr-TR" sz="3600" dirty="0"/>
          </a:p>
        </p:txBody>
      </p:sp>
      <p:sp>
        <p:nvSpPr>
          <p:cNvPr id="16" name="15 Yuvarlatılmış Dikdörtgen"/>
          <p:cNvSpPr/>
          <p:nvPr/>
        </p:nvSpPr>
        <p:spPr>
          <a:xfrm>
            <a:off x="395536" y="5949280"/>
            <a:ext cx="8244408" cy="6983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Parçalardan her birine ÇEYREK diyoruz.</a:t>
            </a:r>
            <a:endParaRPr lang="tr-TR" sz="3600" dirty="0"/>
          </a:p>
        </p:txBody>
      </p:sp>
      <p:grpSp>
        <p:nvGrpSpPr>
          <p:cNvPr id="2" name="13 Grup"/>
          <p:cNvGrpSpPr/>
          <p:nvPr/>
        </p:nvGrpSpPr>
        <p:grpSpPr>
          <a:xfrm>
            <a:off x="3635896" y="0"/>
            <a:ext cx="2304256" cy="692695"/>
            <a:chOff x="216026" y="424"/>
            <a:chExt cx="1944211" cy="115127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7" name="16 Yuvarlatılmış Dikdörtgen"/>
            <p:cNvSpPr/>
            <p:nvPr/>
          </p:nvSpPr>
          <p:spPr>
            <a:xfrm>
              <a:off x="216026" y="424"/>
              <a:ext cx="1944211" cy="1151279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Yuvarlatılmış Dikdörtgen 4"/>
            <p:cNvSpPr/>
            <p:nvPr/>
          </p:nvSpPr>
          <p:spPr>
            <a:xfrm>
              <a:off x="272227" y="56625"/>
              <a:ext cx="1831809" cy="103887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400" dirty="0" smtClean="0"/>
                <a:t>ÇEYREK</a:t>
              </a:r>
              <a:r>
                <a:rPr lang="tr-TR" sz="4400" kern="1200" dirty="0" smtClean="0"/>
                <a:t> </a:t>
              </a:r>
              <a:endParaRPr lang="tr-TR" sz="4400" kern="1200" dirty="0"/>
            </a:p>
          </p:txBody>
        </p:sp>
      </p:grpSp>
      <p:pic>
        <p:nvPicPr>
          <p:cNvPr id="23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t="-5262" r="49958" b="57895"/>
          <a:stretch>
            <a:fillRect/>
          </a:stretch>
        </p:blipFill>
        <p:spPr bwMode="auto">
          <a:xfrm>
            <a:off x="1763688" y="1292763"/>
            <a:ext cx="3096344" cy="20642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5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b="57895"/>
          <a:stretch>
            <a:fillRect/>
          </a:stretch>
        </p:blipFill>
        <p:spPr bwMode="auto">
          <a:xfrm>
            <a:off x="4788024" y="1412776"/>
            <a:ext cx="2664296" cy="187220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cxnSp>
        <p:nvCxnSpPr>
          <p:cNvPr id="14" name="13 Düz Bağlayıcı"/>
          <p:cNvCxnSpPr/>
          <p:nvPr/>
        </p:nvCxnSpPr>
        <p:spPr>
          <a:xfrm flipH="1">
            <a:off x="2483768" y="3284984"/>
            <a:ext cx="4536504" cy="72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18 Metin kutusu"/>
          <p:cNvSpPr txBox="1"/>
          <p:nvPr/>
        </p:nvSpPr>
        <p:spPr>
          <a:xfrm>
            <a:off x="4139952" y="3068960"/>
            <a:ext cx="1348446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BÜTÜN</a:t>
            </a:r>
            <a:endParaRPr lang="tr-TR" sz="3000" b="1" dirty="0"/>
          </a:p>
        </p:txBody>
      </p:sp>
      <p:cxnSp>
        <p:nvCxnSpPr>
          <p:cNvPr id="4" name="3 Düz Bağlayıcı"/>
          <p:cNvCxnSpPr/>
          <p:nvPr/>
        </p:nvCxnSpPr>
        <p:spPr>
          <a:xfrm>
            <a:off x="4788024" y="1628800"/>
            <a:ext cx="0" cy="35283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Resi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556792"/>
            <a:ext cx="3172664" cy="186243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2" name="Resi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82216">
            <a:off x="2393003" y="1383332"/>
            <a:ext cx="3172664" cy="186243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3" name="32 Metin kutusu"/>
          <p:cNvSpPr txBox="1"/>
          <p:nvPr/>
        </p:nvSpPr>
        <p:spPr>
          <a:xfrm>
            <a:off x="5940152" y="1988840"/>
            <a:ext cx="1390124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ÇEYREK</a:t>
            </a:r>
            <a:endParaRPr lang="tr-TR" sz="3000" b="1" dirty="0"/>
          </a:p>
        </p:txBody>
      </p:sp>
      <p:sp>
        <p:nvSpPr>
          <p:cNvPr id="34" name="33 Metin kutusu"/>
          <p:cNvSpPr txBox="1"/>
          <p:nvPr/>
        </p:nvSpPr>
        <p:spPr>
          <a:xfrm>
            <a:off x="2195736" y="2060848"/>
            <a:ext cx="1390124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b="1" dirty="0" smtClean="0"/>
              <a:t>ÇEYREK</a:t>
            </a:r>
            <a:endParaRPr lang="tr-TR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93987E-6 L 5E-6 0.4902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961E-6 L 0.4901 0.0050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" y="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55227E-6 L 0.10243 -3.55227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32932E-6 L -0.10225 4.32932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056E-7 L -0.09461 0.07354 " pathEditMode="relative" ptsTypes="AA">
                                      <p:cBhvr>
                                        <p:cTn id="7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942E-6 L 0.10642 0.06291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31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animBg="1"/>
      <p:bldP spid="16" grpId="0" animBg="1"/>
      <p:bldP spid="19" grpId="0"/>
      <p:bldP spid="19" grpId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b="52791"/>
          <a:stretch>
            <a:fillRect/>
          </a:stretch>
        </p:blipFill>
        <p:spPr bwMode="auto">
          <a:xfrm>
            <a:off x="6876256" y="764704"/>
            <a:ext cx="1584176" cy="11521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6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 b="53216"/>
          <a:stretch>
            <a:fillRect/>
          </a:stretch>
        </p:blipFill>
        <p:spPr bwMode="auto">
          <a:xfrm>
            <a:off x="4572000" y="764704"/>
            <a:ext cx="1728192" cy="11521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0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t="47210" b="-12122"/>
          <a:stretch>
            <a:fillRect/>
          </a:stretch>
        </p:blipFill>
        <p:spPr bwMode="auto">
          <a:xfrm>
            <a:off x="6876256" y="2132856"/>
            <a:ext cx="1584176" cy="15841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t="43860" r="51286" b="584"/>
          <a:stretch>
            <a:fillRect/>
          </a:stretch>
        </p:blipFill>
        <p:spPr bwMode="auto">
          <a:xfrm>
            <a:off x="4572000" y="2132856"/>
            <a:ext cx="1728192" cy="136815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12" name="11 Metin kutusu"/>
          <p:cNvSpPr txBox="1"/>
          <p:nvPr/>
        </p:nvSpPr>
        <p:spPr>
          <a:xfrm>
            <a:off x="5076056" y="1268760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6804248" y="1268760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sp>
        <p:nvSpPr>
          <p:cNvPr id="15" name="14 Yuvarlatılmış Dikdörtgen"/>
          <p:cNvSpPr/>
          <p:nvPr/>
        </p:nvSpPr>
        <p:spPr>
          <a:xfrm>
            <a:off x="611560" y="188640"/>
            <a:ext cx="8244408" cy="43204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1 bütün, 4  çeyrekten oluşur.</a:t>
            </a:r>
            <a:endParaRPr lang="tr-TR" sz="3600" dirty="0"/>
          </a:p>
        </p:txBody>
      </p:sp>
      <p:pic>
        <p:nvPicPr>
          <p:cNvPr id="14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92696"/>
            <a:ext cx="3769064" cy="280831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17" name="16 Metin kutusu"/>
          <p:cNvSpPr txBox="1"/>
          <p:nvPr/>
        </p:nvSpPr>
        <p:spPr>
          <a:xfrm>
            <a:off x="1259632" y="1628800"/>
            <a:ext cx="1324402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BÜTÜN</a:t>
            </a:r>
            <a:endParaRPr lang="tr-TR" sz="3000" dirty="0"/>
          </a:p>
        </p:txBody>
      </p:sp>
      <p:sp>
        <p:nvSpPr>
          <p:cNvPr id="18" name="17 Eşittir"/>
          <p:cNvSpPr/>
          <p:nvPr/>
        </p:nvSpPr>
        <p:spPr>
          <a:xfrm>
            <a:off x="3779912" y="170080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3" name="22 Yuvarlatılmış Dikdörtgen"/>
          <p:cNvSpPr/>
          <p:nvPr/>
        </p:nvSpPr>
        <p:spPr>
          <a:xfrm>
            <a:off x="539552" y="3645024"/>
            <a:ext cx="8244408" cy="43204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4 çeyrek, 1 bütün eder.</a:t>
            </a:r>
            <a:endParaRPr lang="tr-TR" sz="3600" dirty="0"/>
          </a:p>
        </p:txBody>
      </p:sp>
      <p:pic>
        <p:nvPicPr>
          <p:cNvPr id="19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077072"/>
            <a:ext cx="3923928" cy="27809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21" name="20 Eşittir"/>
          <p:cNvSpPr/>
          <p:nvPr/>
        </p:nvSpPr>
        <p:spPr>
          <a:xfrm>
            <a:off x="4283968" y="5085184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5" name="24 Metin kutusu"/>
          <p:cNvSpPr txBox="1"/>
          <p:nvPr/>
        </p:nvSpPr>
        <p:spPr>
          <a:xfrm>
            <a:off x="6444208" y="4941168"/>
            <a:ext cx="1324402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3000" dirty="0" smtClean="0"/>
              <a:t>BÜTÜN</a:t>
            </a:r>
            <a:endParaRPr lang="tr-TR" sz="3000" dirty="0"/>
          </a:p>
        </p:txBody>
      </p:sp>
      <p:sp>
        <p:nvSpPr>
          <p:cNvPr id="28" name="27 Metin kutusu"/>
          <p:cNvSpPr txBox="1"/>
          <p:nvPr/>
        </p:nvSpPr>
        <p:spPr>
          <a:xfrm>
            <a:off x="5076056" y="2276872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sp>
        <p:nvSpPr>
          <p:cNvPr id="29" name="28 Metin kutusu"/>
          <p:cNvSpPr txBox="1"/>
          <p:nvPr/>
        </p:nvSpPr>
        <p:spPr>
          <a:xfrm>
            <a:off x="6804248" y="2276872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pic>
        <p:nvPicPr>
          <p:cNvPr id="31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b="52791"/>
          <a:stretch>
            <a:fillRect/>
          </a:stretch>
        </p:blipFill>
        <p:spPr bwMode="auto">
          <a:xfrm>
            <a:off x="2304256" y="4121696"/>
            <a:ext cx="1584176" cy="11521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2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r="51286" b="53216"/>
          <a:stretch>
            <a:fillRect/>
          </a:stretch>
        </p:blipFill>
        <p:spPr bwMode="auto">
          <a:xfrm>
            <a:off x="0" y="4121696"/>
            <a:ext cx="1728192" cy="11521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3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67" t="47210" b="-12122"/>
          <a:stretch>
            <a:fillRect/>
          </a:stretch>
        </p:blipFill>
        <p:spPr bwMode="auto">
          <a:xfrm>
            <a:off x="2304256" y="5489848"/>
            <a:ext cx="1584176" cy="15841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4" name="Picture 2" descr="ORANGE NAVEL (SINGLE) – DropIt Delive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5731" t="43860" r="51286" b="584"/>
          <a:stretch>
            <a:fillRect/>
          </a:stretch>
        </p:blipFill>
        <p:spPr bwMode="auto">
          <a:xfrm>
            <a:off x="0" y="5489848"/>
            <a:ext cx="1728192" cy="136815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35" name="34 Metin kutusu"/>
          <p:cNvSpPr txBox="1"/>
          <p:nvPr/>
        </p:nvSpPr>
        <p:spPr>
          <a:xfrm>
            <a:off x="504056" y="4625752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sp>
        <p:nvSpPr>
          <p:cNvPr id="36" name="35 Metin kutusu"/>
          <p:cNvSpPr txBox="1"/>
          <p:nvPr/>
        </p:nvSpPr>
        <p:spPr>
          <a:xfrm>
            <a:off x="2232248" y="4625752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sp>
        <p:nvSpPr>
          <p:cNvPr id="37" name="36 Metin kutusu"/>
          <p:cNvSpPr txBox="1"/>
          <p:nvPr/>
        </p:nvSpPr>
        <p:spPr>
          <a:xfrm>
            <a:off x="504056" y="5633864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  <p:sp>
        <p:nvSpPr>
          <p:cNvPr id="38" name="37 Metin kutusu"/>
          <p:cNvSpPr txBox="1"/>
          <p:nvPr/>
        </p:nvSpPr>
        <p:spPr>
          <a:xfrm>
            <a:off x="2232248" y="5633864"/>
            <a:ext cx="1167307" cy="47705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tr-TR" sz="2500" dirty="0" smtClean="0"/>
              <a:t>ÇEYREK</a:t>
            </a:r>
            <a:endParaRPr lang="tr-TR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animBg="1"/>
      <p:bldP spid="17" grpId="0"/>
      <p:bldP spid="18" grpId="0" animBg="1"/>
      <p:bldP spid="23" grpId="0" animBg="1"/>
      <p:bldP spid="21" grpId="0" animBg="1"/>
      <p:bldP spid="25" grpId="0"/>
      <p:bldP spid="28" grpId="0"/>
      <p:bldP spid="29" grpId="0"/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Yuvarlatılmış Dikdörtgen"/>
          <p:cNvSpPr/>
          <p:nvPr/>
        </p:nvSpPr>
        <p:spPr>
          <a:xfrm>
            <a:off x="827584" y="188640"/>
            <a:ext cx="7560840" cy="13681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DÜŞÜNELİM- BULALIM</a:t>
            </a:r>
            <a:endParaRPr lang="tr-TR" sz="4500" dirty="0"/>
          </a:p>
        </p:txBody>
      </p:sp>
      <p:sp>
        <p:nvSpPr>
          <p:cNvPr id="2050" name="AutoShape 2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2" name="AutoShape 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4" name="AutoShape 6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6" name="AutoShape 8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2" name="AutoShape 1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4" name="AutoShape 16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6" name="AutoShape 18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8" name="AutoShape 20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14" name="13 Yuvarlatılmış Dikdörtgen"/>
          <p:cNvSpPr/>
          <p:nvPr/>
        </p:nvSpPr>
        <p:spPr>
          <a:xfrm>
            <a:off x="899592" y="188640"/>
            <a:ext cx="7560840" cy="648072"/>
          </a:xfrm>
          <a:prstGeom prst="roundRect">
            <a:avLst/>
          </a:prstGeom>
          <a:blipFill>
            <a:blip r:embed="rId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4 YARIM, KAÇ BÜTÜN EDER?</a:t>
            </a:r>
            <a:endParaRPr lang="tr-TR" sz="4500" dirty="0"/>
          </a:p>
        </p:txBody>
      </p:sp>
      <p:sp>
        <p:nvSpPr>
          <p:cNvPr id="28" name="27 Yuvarlatılmış Dikdörtgen"/>
          <p:cNvSpPr/>
          <p:nvPr/>
        </p:nvSpPr>
        <p:spPr>
          <a:xfrm>
            <a:off x="827584" y="6021288"/>
            <a:ext cx="7632848" cy="648072"/>
          </a:xfrm>
          <a:prstGeom prst="roundRect">
            <a:avLst/>
          </a:prstGeom>
          <a:blipFill>
            <a:blip r:embed="rId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500" b="1" dirty="0" smtClean="0"/>
              <a:t>4 YARIM,  2 BÜTÜN EDER.</a:t>
            </a:r>
            <a:endParaRPr lang="tr-TR" sz="3500" b="1" dirty="0"/>
          </a:p>
        </p:txBody>
      </p:sp>
      <p:pic>
        <p:nvPicPr>
          <p:cNvPr id="30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2555776" y="3429000"/>
            <a:ext cx="1296144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1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l="47221"/>
          <a:stretch>
            <a:fillRect/>
          </a:stretch>
        </p:blipFill>
        <p:spPr bwMode="auto">
          <a:xfrm>
            <a:off x="5004048" y="3429000"/>
            <a:ext cx="1368152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2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2627784" y="792088"/>
            <a:ext cx="1296144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3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l="47221"/>
          <a:stretch>
            <a:fillRect/>
          </a:stretch>
        </p:blipFill>
        <p:spPr bwMode="auto">
          <a:xfrm>
            <a:off x="5076056" y="792088"/>
            <a:ext cx="1368152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3 0 " pathEditMode="relative" ptsTypes="AA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74 0 " pathEditMode="relative" ptsTypes="AA">
                                      <p:cBhvr>
                                        <p:cTn id="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3 0 " pathEditMode="relative" ptsTypes="AA">
                                      <p:cBhvr>
                                        <p:cTn id="3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74 0 " pathEditMode="relative" ptsTypes="AA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Yuvarlatılmış Dikdörtgen"/>
          <p:cNvSpPr/>
          <p:nvPr/>
        </p:nvSpPr>
        <p:spPr>
          <a:xfrm>
            <a:off x="827584" y="188640"/>
            <a:ext cx="7560840" cy="13681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DÜŞÜNELİM- BULALIM</a:t>
            </a:r>
            <a:endParaRPr lang="tr-TR" sz="4500" dirty="0"/>
          </a:p>
        </p:txBody>
      </p:sp>
      <p:sp>
        <p:nvSpPr>
          <p:cNvPr id="2050" name="AutoShape 2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2" name="AutoShape 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4" name="AutoShape 6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56" name="AutoShape 8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2" name="AutoShape 14" descr="Yarım Elma Koçluk, Eğitim ve Danışmanlık Hizmetleri - Consult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4" name="AutoShape 16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6" name="AutoShape 18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2068" name="AutoShape 20" descr="Yarım elma vektörler ve grafikleri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14" name="13 Yuvarlatılmış Dikdörtgen"/>
          <p:cNvSpPr/>
          <p:nvPr/>
        </p:nvSpPr>
        <p:spPr>
          <a:xfrm>
            <a:off x="251520" y="188640"/>
            <a:ext cx="8640960" cy="648072"/>
          </a:xfrm>
          <a:prstGeom prst="roundRect">
            <a:avLst/>
          </a:prstGeom>
          <a:blipFill>
            <a:blip r:embed="rId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500" dirty="0" smtClean="0"/>
              <a:t>4 BÜTÜN, KAÇ TANE YARIM EDER?</a:t>
            </a:r>
            <a:endParaRPr lang="tr-TR" sz="4500" dirty="0"/>
          </a:p>
        </p:txBody>
      </p:sp>
      <p:sp>
        <p:nvSpPr>
          <p:cNvPr id="28" name="27 Yuvarlatılmış Dikdörtgen"/>
          <p:cNvSpPr/>
          <p:nvPr/>
        </p:nvSpPr>
        <p:spPr>
          <a:xfrm>
            <a:off x="251520" y="6021288"/>
            <a:ext cx="8568952" cy="603448"/>
          </a:xfrm>
          <a:prstGeom prst="roundRect">
            <a:avLst/>
          </a:prstGeom>
          <a:blipFill>
            <a:blip r:embed="rId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lum/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500" b="1" dirty="0" smtClean="0"/>
              <a:t>4 BÜTÜN, 8 YARIM  EDER.</a:t>
            </a:r>
            <a:endParaRPr lang="tr-TR" sz="3500" b="1" dirty="0"/>
          </a:p>
        </p:txBody>
      </p:sp>
      <p:pic>
        <p:nvPicPr>
          <p:cNvPr id="30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1259632" y="3401616"/>
            <a:ext cx="1296144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1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l="47221"/>
          <a:stretch>
            <a:fillRect/>
          </a:stretch>
        </p:blipFill>
        <p:spPr bwMode="auto">
          <a:xfrm>
            <a:off x="2555776" y="3401616"/>
            <a:ext cx="1368152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2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1331640" y="764704"/>
            <a:ext cx="1296144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3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l="47221"/>
          <a:stretch>
            <a:fillRect/>
          </a:stretch>
        </p:blipFill>
        <p:spPr bwMode="auto">
          <a:xfrm>
            <a:off x="2627784" y="764704"/>
            <a:ext cx="1368152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7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5004048" y="3401616"/>
            <a:ext cx="1296144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8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l="47221"/>
          <a:stretch>
            <a:fillRect/>
          </a:stretch>
        </p:blipFill>
        <p:spPr bwMode="auto">
          <a:xfrm>
            <a:off x="6300192" y="3401616"/>
            <a:ext cx="1368152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9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5076056" y="764704"/>
            <a:ext cx="1296144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0" name="Picture 6" descr="Elma | Engin Tarım"/>
          <p:cNvPicPr>
            <a:picLocks noChangeAspect="1" noChangeArrowheads="1"/>
          </p:cNvPicPr>
          <p:nvPr/>
        </p:nvPicPr>
        <p:blipFill>
          <a:blip r:embed="rId3" cstate="print"/>
          <a:srcRect l="47221"/>
          <a:stretch>
            <a:fillRect/>
          </a:stretch>
        </p:blipFill>
        <p:spPr bwMode="auto">
          <a:xfrm>
            <a:off x="6372200" y="764704"/>
            <a:ext cx="1368152" cy="266429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02 0 " pathEditMode="relative" ptsTypes="AA">
                                      <p:cBhvr>
                                        <p:cTn id="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02 0 " pathEditMode="relative" ptsTypes="AA">
                                      <p:cBhvr>
                                        <p:cTn id="4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722 0 " pathEditMode="relative" ptsTypes="AA">
                                      <p:cBhvr>
                                        <p:cTn id="4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722 0 " pathEditMode="relative" ptsTypes="AA">
                                      <p:cBhvr>
                                        <p:cTn id="5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02 0 " pathEditMode="relative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02 0 " pathEditMode="relative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722 0 " pathEditMode="relative" ptsTypes="AA"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722 0 " pathEditMode="relative" ptsTypes="AA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28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351</Words>
  <Application>Microsoft Office PowerPoint</Application>
  <PresentationFormat>Ekran Gösterisi (4:3)</PresentationFormat>
  <Paragraphs>125</Paragraphs>
  <Slides>19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KESİRDE TERİMLER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Ayşe Yıldız</dc:creator>
  <cp:lastModifiedBy>teknik servis 11b</cp:lastModifiedBy>
  <cp:revision>151</cp:revision>
  <dcterms:created xsi:type="dcterms:W3CDTF">2020-04-08T12:42:46Z</dcterms:created>
  <dcterms:modified xsi:type="dcterms:W3CDTF">2020-08-09T23:28:34Z</dcterms:modified>
</cp:coreProperties>
</file>